
<file path=[Content_Types].xml><?xml version="1.0" encoding="utf-8"?>
<Types xmlns="http://schemas.openxmlformats.org/package/2006/content-types">
  <Default Extension="jpg" ContentType="image/jp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87" r:id="rId3"/>
    <p:sldId id="283" r:id="rId4"/>
    <p:sldId id="286" r:id="rId5"/>
    <p:sldId id="285" r:id="rId6"/>
    <p:sldId id="282" r:id="rId7"/>
  </p:sldIdLst>
  <p:sldSz cx="12192000" cy="6858000"/>
  <p:notesSz cx="12192000" cy="6858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7" d="100"/>
          <a:sy n="107" d="100"/>
        </p:scale>
        <p:origin x="714" y="102"/>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914400" y="2125980"/>
            <a:ext cx="10363200" cy="1440180"/>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828800" y="3840480"/>
            <a:ext cx="8534400" cy="17145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12/13/2024</a:t>
            </a:fld>
            <a:endParaRPr lang="en-US"/>
          </a:p>
        </p:txBody>
      </p:sp>
      <p:sp>
        <p:nvSpPr>
          <p:cNvPr id="6" name="Holder 6"/>
          <p:cNvSpPr>
            <a:spLocks noGrp="1"/>
          </p:cNvSpPr>
          <p:nvPr>
            <p:ph type="sldNum" sz="quarter" idx="7"/>
          </p:nvPr>
        </p:nvSpPr>
        <p:spPr/>
        <p:txBody>
          <a:bodyPr lIns="0" tIns="0" rIns="0" bIns="0"/>
          <a:lstStyle>
            <a:lvl1pPr>
              <a:defRPr sz="1200" b="0" i="0">
                <a:solidFill>
                  <a:srgbClr val="888888"/>
                </a:solidFill>
                <a:latin typeface="Calibri"/>
                <a:cs typeface="Calibri"/>
              </a:defRPr>
            </a:lvl1pPr>
          </a:lstStyle>
          <a:p>
            <a:pPr marL="38100">
              <a:lnSpc>
                <a:spcPts val="1240"/>
              </a:lnSpc>
            </a:pPr>
            <a:fld id="{81D60167-4931-47E6-BA6A-407CBD079E47}" type="slidenum">
              <a:rPr dirty="0"/>
              <a:t>‹Nº›</a:t>
            </a:fld>
            <a:endParaRP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200" b="1" i="0">
                <a:solidFill>
                  <a:srgbClr val="1F4E79"/>
                </a:solidFill>
                <a:latin typeface="Arial"/>
                <a:cs typeface="Arial"/>
              </a:defRPr>
            </a:lvl1pPr>
          </a:lstStyle>
          <a:p>
            <a:endParaRPr/>
          </a:p>
        </p:txBody>
      </p:sp>
      <p:sp>
        <p:nvSpPr>
          <p:cNvPr id="3" name="Holder 3"/>
          <p:cNvSpPr>
            <a:spLocks noGrp="1"/>
          </p:cNvSpPr>
          <p:nvPr>
            <p:ph type="body" idx="1"/>
          </p:nvPr>
        </p:nvSpPr>
        <p:spPr/>
        <p:txBody>
          <a:bodyPr lIns="0" tIns="0" rIns="0" bIns="0"/>
          <a:lstStyle>
            <a:lvl1pPr>
              <a:defRPr b="0" i="0">
                <a:solidFill>
                  <a:schemeClr val="tx1"/>
                </a:solidFill>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12/13/2024</a:t>
            </a:fld>
            <a:endParaRPr lang="en-US"/>
          </a:p>
        </p:txBody>
      </p:sp>
      <p:sp>
        <p:nvSpPr>
          <p:cNvPr id="6" name="Holder 6"/>
          <p:cNvSpPr>
            <a:spLocks noGrp="1"/>
          </p:cNvSpPr>
          <p:nvPr>
            <p:ph type="sldNum" sz="quarter" idx="7"/>
          </p:nvPr>
        </p:nvSpPr>
        <p:spPr/>
        <p:txBody>
          <a:bodyPr lIns="0" tIns="0" rIns="0" bIns="0"/>
          <a:lstStyle>
            <a:lvl1pPr>
              <a:defRPr sz="1200" b="0" i="0">
                <a:solidFill>
                  <a:srgbClr val="888888"/>
                </a:solidFill>
                <a:latin typeface="Calibri"/>
                <a:cs typeface="Calibri"/>
              </a:defRPr>
            </a:lvl1pPr>
          </a:lstStyle>
          <a:p>
            <a:pPr marL="38100">
              <a:lnSpc>
                <a:spcPts val="1240"/>
              </a:lnSpc>
            </a:pPr>
            <a:fld id="{81D60167-4931-47E6-BA6A-407CBD079E47}" type="slidenum">
              <a:rPr dirty="0"/>
              <a:t>‹Nº›</a:t>
            </a:fld>
            <a:endParaRP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200" b="1" i="0">
                <a:solidFill>
                  <a:srgbClr val="1F4E79"/>
                </a:solidFill>
                <a:latin typeface="Arial"/>
                <a:cs typeface="Arial"/>
              </a:defRPr>
            </a:lvl1pPr>
          </a:lstStyle>
          <a:p>
            <a:endParaRPr/>
          </a:p>
        </p:txBody>
      </p:sp>
      <p:sp>
        <p:nvSpPr>
          <p:cNvPr id="3" name="Holder 3"/>
          <p:cNvSpPr>
            <a:spLocks noGrp="1"/>
          </p:cNvSpPr>
          <p:nvPr>
            <p:ph sz="half" idx="2"/>
          </p:nvPr>
        </p:nvSpPr>
        <p:spPr>
          <a:xfrm>
            <a:off x="609600" y="1577340"/>
            <a:ext cx="530352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6278880" y="1577340"/>
            <a:ext cx="530352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12/13/2024</a:t>
            </a:fld>
            <a:endParaRPr lang="en-US"/>
          </a:p>
        </p:txBody>
      </p:sp>
      <p:sp>
        <p:nvSpPr>
          <p:cNvPr id="7" name="Holder 7"/>
          <p:cNvSpPr>
            <a:spLocks noGrp="1"/>
          </p:cNvSpPr>
          <p:nvPr>
            <p:ph type="sldNum" sz="quarter" idx="7"/>
          </p:nvPr>
        </p:nvSpPr>
        <p:spPr/>
        <p:txBody>
          <a:bodyPr lIns="0" tIns="0" rIns="0" bIns="0"/>
          <a:lstStyle>
            <a:lvl1pPr>
              <a:defRPr sz="1200" b="0" i="0">
                <a:solidFill>
                  <a:srgbClr val="888888"/>
                </a:solidFill>
                <a:latin typeface="Calibri"/>
                <a:cs typeface="Calibri"/>
              </a:defRPr>
            </a:lvl1pPr>
          </a:lstStyle>
          <a:p>
            <a:pPr marL="38100">
              <a:lnSpc>
                <a:spcPts val="1240"/>
              </a:lnSpc>
            </a:pPr>
            <a:fld id="{81D60167-4931-47E6-BA6A-407CBD079E47}" type="slidenum">
              <a:rPr dirty="0"/>
              <a:t>‹Nº›</a:t>
            </a:fld>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200" b="1" i="0">
                <a:solidFill>
                  <a:srgbClr val="1F4E79"/>
                </a:solidFill>
                <a:latin typeface="Arial"/>
                <a:cs typeface="Arial"/>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12/13/2024</a:t>
            </a:fld>
            <a:endParaRPr lang="en-US"/>
          </a:p>
        </p:txBody>
      </p:sp>
      <p:sp>
        <p:nvSpPr>
          <p:cNvPr id="5" name="Holder 5"/>
          <p:cNvSpPr>
            <a:spLocks noGrp="1"/>
          </p:cNvSpPr>
          <p:nvPr>
            <p:ph type="sldNum" sz="quarter" idx="7"/>
          </p:nvPr>
        </p:nvSpPr>
        <p:spPr/>
        <p:txBody>
          <a:bodyPr lIns="0" tIns="0" rIns="0" bIns="0"/>
          <a:lstStyle>
            <a:lvl1pPr>
              <a:defRPr sz="1200" b="0" i="0">
                <a:solidFill>
                  <a:srgbClr val="888888"/>
                </a:solidFill>
                <a:latin typeface="Calibri"/>
                <a:cs typeface="Calibri"/>
              </a:defRPr>
            </a:lvl1pPr>
          </a:lstStyle>
          <a:p>
            <a:pPr marL="38100">
              <a:lnSpc>
                <a:spcPts val="1240"/>
              </a:lnSpc>
            </a:pPr>
            <a:fld id="{81D60167-4931-47E6-BA6A-407CBD079E47}" type="slidenum">
              <a:rPr dirty="0"/>
              <a:t>‹Nº›</a:t>
            </a:fld>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12/13/2024</a:t>
            </a:fld>
            <a:endParaRPr lang="en-US"/>
          </a:p>
        </p:txBody>
      </p:sp>
      <p:sp>
        <p:nvSpPr>
          <p:cNvPr id="4" name="Holder 4"/>
          <p:cNvSpPr>
            <a:spLocks noGrp="1"/>
          </p:cNvSpPr>
          <p:nvPr>
            <p:ph type="sldNum" sz="quarter" idx="7"/>
          </p:nvPr>
        </p:nvSpPr>
        <p:spPr/>
        <p:txBody>
          <a:bodyPr lIns="0" tIns="0" rIns="0" bIns="0"/>
          <a:lstStyle>
            <a:lvl1pPr>
              <a:defRPr sz="1200" b="0" i="0">
                <a:solidFill>
                  <a:srgbClr val="888888"/>
                </a:solidFill>
                <a:latin typeface="Calibri"/>
                <a:cs typeface="Calibri"/>
              </a:defRPr>
            </a:lvl1pPr>
          </a:lstStyle>
          <a:p>
            <a:pPr marL="38100">
              <a:lnSpc>
                <a:spcPts val="1240"/>
              </a:lnSpc>
            </a:pPr>
            <a:fld id="{81D60167-4931-47E6-BA6A-407CBD079E47}" type="slidenum">
              <a:rPr dirty="0"/>
              <a:t>‹Nº›</a:t>
            </a:fld>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320141" y="263398"/>
            <a:ext cx="7037705" cy="360680"/>
          </a:xfrm>
          <a:prstGeom prst="rect">
            <a:avLst/>
          </a:prstGeom>
        </p:spPr>
        <p:txBody>
          <a:bodyPr wrap="square" lIns="0" tIns="0" rIns="0" bIns="0">
            <a:spAutoFit/>
          </a:bodyPr>
          <a:lstStyle>
            <a:lvl1pPr>
              <a:defRPr sz="2200" b="1" i="0">
                <a:solidFill>
                  <a:srgbClr val="1F4E79"/>
                </a:solidFill>
                <a:latin typeface="Arial"/>
                <a:cs typeface="Arial"/>
              </a:defRPr>
            </a:lvl1pPr>
          </a:lstStyle>
          <a:p>
            <a:endParaRPr/>
          </a:p>
        </p:txBody>
      </p:sp>
      <p:sp>
        <p:nvSpPr>
          <p:cNvPr id="3" name="Holder 3"/>
          <p:cNvSpPr>
            <a:spLocks noGrp="1"/>
          </p:cNvSpPr>
          <p:nvPr>
            <p:ph type="body" idx="1"/>
          </p:nvPr>
        </p:nvSpPr>
        <p:spPr>
          <a:xfrm>
            <a:off x="383540" y="1032763"/>
            <a:ext cx="11424919" cy="4508500"/>
          </a:xfrm>
          <a:prstGeom prst="rect">
            <a:avLst/>
          </a:prstGeom>
        </p:spPr>
        <p:txBody>
          <a:bodyPr wrap="square" lIns="0" tIns="0" rIns="0" bIns="0">
            <a:spAutoFit/>
          </a:bodyPr>
          <a:lstStyle>
            <a:lvl1pPr>
              <a:defRPr b="0" i="0">
                <a:solidFill>
                  <a:schemeClr val="tx1"/>
                </a:solidFill>
              </a:defRPr>
            </a:lvl1pPr>
          </a:lstStyle>
          <a:p>
            <a:endParaRPr/>
          </a:p>
        </p:txBody>
      </p:sp>
      <p:sp>
        <p:nvSpPr>
          <p:cNvPr id="4" name="Holder 4"/>
          <p:cNvSpPr>
            <a:spLocks noGrp="1"/>
          </p:cNvSpPr>
          <p:nvPr>
            <p:ph type="ftr" sz="quarter" idx="5"/>
          </p:nvPr>
        </p:nvSpPr>
        <p:spPr>
          <a:xfrm>
            <a:off x="4145280" y="6377940"/>
            <a:ext cx="3901440" cy="34290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609600" y="6377940"/>
            <a:ext cx="2804160" cy="3429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12/13/2024</a:t>
            </a:fld>
            <a:endParaRPr lang="en-US"/>
          </a:p>
        </p:txBody>
      </p:sp>
      <p:sp>
        <p:nvSpPr>
          <p:cNvPr id="6" name="Holder 6"/>
          <p:cNvSpPr>
            <a:spLocks noGrp="1"/>
          </p:cNvSpPr>
          <p:nvPr>
            <p:ph type="sldNum" sz="quarter" idx="7"/>
          </p:nvPr>
        </p:nvSpPr>
        <p:spPr>
          <a:xfrm>
            <a:off x="11068557" y="6464985"/>
            <a:ext cx="231775" cy="178434"/>
          </a:xfrm>
          <a:prstGeom prst="rect">
            <a:avLst/>
          </a:prstGeom>
        </p:spPr>
        <p:txBody>
          <a:bodyPr wrap="square" lIns="0" tIns="0" rIns="0" bIns="0">
            <a:spAutoFit/>
          </a:bodyPr>
          <a:lstStyle>
            <a:lvl1pPr>
              <a:defRPr sz="1200" b="0" i="0">
                <a:solidFill>
                  <a:srgbClr val="888888"/>
                </a:solidFill>
                <a:latin typeface="Calibri"/>
                <a:cs typeface="Calibri"/>
              </a:defRPr>
            </a:lvl1pPr>
          </a:lstStyle>
          <a:p>
            <a:pPr marL="38100">
              <a:lnSpc>
                <a:spcPts val="1240"/>
              </a:lnSpc>
            </a:pPr>
            <a:fld id="{81D60167-4931-47E6-BA6A-407CBD079E47}" type="slidenum">
              <a:rPr dirty="0"/>
              <a:t>‹Nº›</a:t>
            </a:fld>
            <a:endParaRPr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4.pn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4.pn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5.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8" Type="http://schemas.openxmlformats.org/officeDocument/2006/relationships/image" Target="../media/image11.png"/><Relationship Id="rId3" Type="http://schemas.microsoft.com/office/2007/relationships/hdphoto" Target="../media/hdphoto1.wdp"/><Relationship Id="rId7" Type="http://schemas.openxmlformats.org/officeDocument/2006/relationships/image" Target="../media/image10.png"/><Relationship Id="rId12" Type="http://schemas.openxmlformats.org/officeDocument/2006/relationships/image" Target="../media/image3.png"/><Relationship Id="rId2" Type="http://schemas.openxmlformats.org/officeDocument/2006/relationships/image" Target="../media/image7.png"/><Relationship Id="rId1" Type="http://schemas.openxmlformats.org/officeDocument/2006/relationships/slideLayout" Target="../slideLayouts/slideLayout4.xml"/><Relationship Id="rId6" Type="http://schemas.openxmlformats.org/officeDocument/2006/relationships/image" Target="../media/image9.jpg"/><Relationship Id="rId11" Type="http://schemas.openxmlformats.org/officeDocument/2006/relationships/image" Target="../media/image14.png"/><Relationship Id="rId5" Type="http://schemas.openxmlformats.org/officeDocument/2006/relationships/image" Target="../media/image8.jpg"/><Relationship Id="rId10" Type="http://schemas.openxmlformats.org/officeDocument/2006/relationships/image" Target="../media/image13.png"/><Relationship Id="rId4" Type="http://schemas.openxmlformats.org/officeDocument/2006/relationships/image" Target="../media/image2.png"/><Relationship Id="rId9" Type="http://schemas.openxmlformats.org/officeDocument/2006/relationships/image" Target="../media/image12.png"/></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1" name="Imagen 10" descr="Logotipo, nombre de la empresa&#10;&#10;Descripción generada automáticamente">
            <a:extLst>
              <a:ext uri="{FF2B5EF4-FFF2-40B4-BE49-F238E27FC236}">
                <a16:creationId xmlns:a16="http://schemas.microsoft.com/office/drawing/2014/main" id="{9D44AB7C-C805-B42C-FBDC-31FC1B14C43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41655" y="3717367"/>
            <a:ext cx="2667000" cy="2385671"/>
          </a:xfrm>
          <a:prstGeom prst="rect">
            <a:avLst/>
          </a:prstGeom>
        </p:spPr>
      </p:pic>
      <p:grpSp>
        <p:nvGrpSpPr>
          <p:cNvPr id="2" name="object 2"/>
          <p:cNvGrpSpPr/>
          <p:nvPr/>
        </p:nvGrpSpPr>
        <p:grpSpPr>
          <a:xfrm>
            <a:off x="0" y="0"/>
            <a:ext cx="12191999" cy="6798941"/>
            <a:chOff x="0" y="0"/>
            <a:chExt cx="12191999" cy="6798941"/>
          </a:xfrm>
        </p:grpSpPr>
        <p:pic>
          <p:nvPicPr>
            <p:cNvPr id="3" name="object 3"/>
            <p:cNvPicPr/>
            <p:nvPr/>
          </p:nvPicPr>
          <p:blipFill>
            <a:blip r:embed="rId3" cstate="print"/>
            <a:stretch>
              <a:fillRect/>
            </a:stretch>
          </p:blipFill>
          <p:spPr>
            <a:xfrm>
              <a:off x="0" y="6208393"/>
              <a:ext cx="12191999" cy="590548"/>
            </a:xfrm>
            <a:prstGeom prst="rect">
              <a:avLst/>
            </a:prstGeom>
          </p:spPr>
        </p:pic>
        <p:sp>
          <p:nvSpPr>
            <p:cNvPr id="4" name="object 4"/>
            <p:cNvSpPr/>
            <p:nvPr/>
          </p:nvSpPr>
          <p:spPr>
            <a:xfrm>
              <a:off x="0" y="0"/>
              <a:ext cx="4343400" cy="6361430"/>
            </a:xfrm>
            <a:custGeom>
              <a:avLst/>
              <a:gdLst/>
              <a:ahLst/>
              <a:cxnLst/>
              <a:rect l="l" t="t" r="r" b="b"/>
              <a:pathLst>
                <a:path w="5629910" h="6361430">
                  <a:moveTo>
                    <a:pt x="4083050" y="0"/>
                  </a:moveTo>
                  <a:lnTo>
                    <a:pt x="1207566" y="0"/>
                  </a:lnTo>
                  <a:lnTo>
                    <a:pt x="2754249" y="1659127"/>
                  </a:lnTo>
                  <a:lnTo>
                    <a:pt x="0" y="4613529"/>
                  </a:lnTo>
                  <a:lnTo>
                    <a:pt x="0" y="6361176"/>
                  </a:lnTo>
                  <a:lnTo>
                    <a:pt x="1246301" y="6361176"/>
                  </a:lnTo>
                  <a:lnTo>
                    <a:pt x="5629656" y="1659127"/>
                  </a:lnTo>
                  <a:lnTo>
                    <a:pt x="4083050" y="0"/>
                  </a:lnTo>
                  <a:close/>
                </a:path>
              </a:pathLst>
            </a:custGeom>
            <a:solidFill>
              <a:srgbClr val="1B0453"/>
            </a:solidFill>
          </p:spPr>
          <p:txBody>
            <a:bodyPr wrap="square" lIns="0" tIns="0" rIns="0" bIns="0" rtlCol="0"/>
            <a:lstStyle/>
            <a:p>
              <a:endParaRPr dirty="0"/>
            </a:p>
          </p:txBody>
        </p:sp>
        <p:sp>
          <p:nvSpPr>
            <p:cNvPr id="5" name="object 5"/>
            <p:cNvSpPr/>
            <p:nvPr/>
          </p:nvSpPr>
          <p:spPr>
            <a:xfrm>
              <a:off x="1" y="0"/>
              <a:ext cx="3352800" cy="5523230"/>
            </a:xfrm>
            <a:custGeom>
              <a:avLst/>
              <a:gdLst/>
              <a:ahLst/>
              <a:cxnLst/>
              <a:rect l="l" t="t" r="r" b="b"/>
              <a:pathLst>
                <a:path w="3764279" h="5523230">
                  <a:moveTo>
                    <a:pt x="3764280" y="1484249"/>
                  </a:moveTo>
                  <a:lnTo>
                    <a:pt x="2380869" y="0"/>
                  </a:lnTo>
                  <a:lnTo>
                    <a:pt x="1002563" y="0"/>
                  </a:lnTo>
                  <a:lnTo>
                    <a:pt x="0" y="0"/>
                  </a:lnTo>
                  <a:lnTo>
                    <a:pt x="0" y="205105"/>
                  </a:lnTo>
                  <a:lnTo>
                    <a:pt x="0" y="2763520"/>
                  </a:lnTo>
                  <a:lnTo>
                    <a:pt x="0" y="3759708"/>
                  </a:lnTo>
                  <a:lnTo>
                    <a:pt x="0" y="5522976"/>
                  </a:lnTo>
                  <a:lnTo>
                    <a:pt x="3764280" y="1484249"/>
                  </a:lnTo>
                  <a:close/>
                </a:path>
              </a:pathLst>
            </a:custGeom>
            <a:solidFill>
              <a:srgbClr val="001F5F">
                <a:alpha val="70195"/>
              </a:srgbClr>
            </a:solidFill>
          </p:spPr>
          <p:txBody>
            <a:bodyPr wrap="square" lIns="0" tIns="0" rIns="0" bIns="0" rtlCol="0"/>
            <a:lstStyle/>
            <a:p>
              <a:endParaRPr dirty="0"/>
            </a:p>
          </p:txBody>
        </p:sp>
      </p:grpSp>
      <p:sp>
        <p:nvSpPr>
          <p:cNvPr id="14" name="CuadroTexto 13">
            <a:extLst>
              <a:ext uri="{FF2B5EF4-FFF2-40B4-BE49-F238E27FC236}">
                <a16:creationId xmlns:a16="http://schemas.microsoft.com/office/drawing/2014/main" id="{321694E2-DCE7-79C8-BA62-99B2122ED281}"/>
              </a:ext>
            </a:extLst>
          </p:cNvPr>
          <p:cNvSpPr txBox="1"/>
          <p:nvPr/>
        </p:nvSpPr>
        <p:spPr>
          <a:xfrm>
            <a:off x="5638800" y="2773390"/>
            <a:ext cx="6093500" cy="3349635"/>
          </a:xfrm>
          <a:prstGeom prst="rect">
            <a:avLst/>
          </a:prstGeom>
          <a:noFill/>
        </p:spPr>
        <p:txBody>
          <a:bodyPr wrap="square">
            <a:spAutoFit/>
          </a:bodyPr>
          <a:lstStyle/>
          <a:p>
            <a:pPr algn="ctr">
              <a:lnSpc>
                <a:spcPct val="100000"/>
              </a:lnSpc>
              <a:spcBef>
                <a:spcPts val="100"/>
              </a:spcBef>
            </a:pPr>
            <a:r>
              <a:rPr lang="es-MX" sz="3000" b="1" dirty="0">
                <a:solidFill>
                  <a:srgbClr val="001F5F"/>
                </a:solidFill>
                <a:latin typeface="Century Gothic" panose="020B0502020202020204" pitchFamily="34" charset="0"/>
                <a:cs typeface="Arial"/>
              </a:rPr>
              <a:t>PÓLIZA DE ACCIDENTES PERSONALES COLECTIVO, CON LOS BENEFICIOS DE</a:t>
            </a:r>
          </a:p>
          <a:p>
            <a:pPr algn="ctr">
              <a:lnSpc>
                <a:spcPct val="100000"/>
              </a:lnSpc>
              <a:spcBef>
                <a:spcPts val="100"/>
              </a:spcBef>
            </a:pPr>
            <a:r>
              <a:rPr lang="es-MX" sz="3000" b="1" dirty="0">
                <a:solidFill>
                  <a:srgbClr val="001F5F"/>
                </a:solidFill>
                <a:latin typeface="Century Gothic" panose="020B0502020202020204" pitchFamily="34" charset="0"/>
                <a:cs typeface="Arial"/>
              </a:rPr>
              <a:t>MUERTE ACCIDENTAL, PÉRDIDAS ORGÁNICAS Y REEMBOLSO DE GASTOS MÉDICOS SIN</a:t>
            </a:r>
          </a:p>
          <a:p>
            <a:pPr algn="ctr">
              <a:lnSpc>
                <a:spcPct val="100000"/>
              </a:lnSpc>
              <a:spcBef>
                <a:spcPts val="100"/>
              </a:spcBef>
            </a:pPr>
            <a:r>
              <a:rPr lang="es-MX" sz="3000" b="1" dirty="0">
                <a:solidFill>
                  <a:srgbClr val="001F5F"/>
                </a:solidFill>
                <a:latin typeface="Century Gothic" panose="020B0502020202020204" pitchFamily="34" charset="0"/>
                <a:cs typeface="Arial"/>
              </a:rPr>
              <a:t>DEDUCIBLE.</a:t>
            </a:r>
            <a:endParaRPr lang="es-MX" sz="3000" b="1" dirty="0">
              <a:latin typeface="Century Gothic" panose="020B0502020202020204" pitchFamily="34" charset="0"/>
              <a:cs typeface="Arial"/>
            </a:endParaRPr>
          </a:p>
        </p:txBody>
      </p:sp>
      <p:pic>
        <p:nvPicPr>
          <p:cNvPr id="10" name="Imagen 9" descr="Un conjunto de letras blancas en un fondo blanco&#10;&#10;Descripción generada automáticamente con confianza baja">
            <a:extLst>
              <a:ext uri="{FF2B5EF4-FFF2-40B4-BE49-F238E27FC236}">
                <a16:creationId xmlns:a16="http://schemas.microsoft.com/office/drawing/2014/main" id="{C8EE8FCB-665E-81A5-CB15-D862BA4C19D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009150" y="-2498"/>
            <a:ext cx="3352800" cy="2909453"/>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Imagen 8" descr="Icono&#10;&#10;Descripción generada automáticamente">
            <a:extLst>
              <a:ext uri="{FF2B5EF4-FFF2-40B4-BE49-F238E27FC236}">
                <a16:creationId xmlns:a16="http://schemas.microsoft.com/office/drawing/2014/main" id="{0B998A95-E71D-2AED-6E88-F48A54F759E8}"/>
              </a:ext>
            </a:extLst>
          </p:cNvPr>
          <p:cNvPicPr>
            <a:picLocks noChangeAspect="1"/>
          </p:cNvPicPr>
          <p:nvPr/>
        </p:nvPicPr>
        <p:blipFill>
          <a:blip r:embed="rId2">
            <a:lum bright="70000" contrast="-70000"/>
            <a:extLst>
              <a:ext uri="{BEBA8EAE-BF5A-486C-A8C5-ECC9F3942E4B}">
                <a14:imgProps xmlns:a14="http://schemas.microsoft.com/office/drawing/2010/main">
                  <a14:imgLayer r:embed="rId3">
                    <a14:imgEffect>
                      <a14:saturation sat="0"/>
                    </a14:imgEffect>
                  </a14:imgLayer>
                </a14:imgProps>
              </a:ext>
              <a:ext uri="{28A0092B-C50C-407E-A947-70E740481C1C}">
                <a14:useLocalDpi xmlns:a14="http://schemas.microsoft.com/office/drawing/2010/main" val="0"/>
              </a:ext>
            </a:extLst>
          </a:blip>
          <a:stretch>
            <a:fillRect/>
          </a:stretch>
        </p:blipFill>
        <p:spPr>
          <a:xfrm>
            <a:off x="3234273" y="981552"/>
            <a:ext cx="4894896" cy="4894896"/>
          </a:xfrm>
          <a:prstGeom prst="rect">
            <a:avLst/>
          </a:prstGeom>
        </p:spPr>
      </p:pic>
      <p:sp>
        <p:nvSpPr>
          <p:cNvPr id="2" name="Título 1">
            <a:extLst>
              <a:ext uri="{FF2B5EF4-FFF2-40B4-BE49-F238E27FC236}">
                <a16:creationId xmlns:a16="http://schemas.microsoft.com/office/drawing/2014/main" id="{23645193-5B73-B108-3853-C44013B06CB6}"/>
              </a:ext>
            </a:extLst>
          </p:cNvPr>
          <p:cNvSpPr>
            <a:spLocks noGrp="1"/>
          </p:cNvSpPr>
          <p:nvPr>
            <p:ph type="title"/>
          </p:nvPr>
        </p:nvSpPr>
        <p:spPr>
          <a:xfrm>
            <a:off x="685800" y="1376213"/>
            <a:ext cx="10271659" cy="4431983"/>
          </a:xfrm>
        </p:spPr>
        <p:txBody>
          <a:bodyPr/>
          <a:lstStyle/>
          <a:p>
            <a:r>
              <a:rPr lang="es-MX" sz="1600" dirty="0">
                <a:solidFill>
                  <a:schemeClr val="tx1"/>
                </a:solidFill>
                <a:effectLst/>
                <a:latin typeface="Century Gothic" panose="020B0502020202020204" pitchFamily="34" charset="0"/>
                <a:ea typeface="Aptos" panose="020B0004020202020204" pitchFamily="34" charset="0"/>
                <a:cs typeface="Times New Roman" panose="02020603050405020304" pitchFamily="18" charset="0"/>
              </a:rPr>
              <a:t>ASEGURADOS.</a:t>
            </a:r>
            <a:br>
              <a:rPr lang="es-MX" sz="1600" dirty="0">
                <a:solidFill>
                  <a:schemeClr val="tx1"/>
                </a:solidFill>
                <a:effectLst/>
                <a:latin typeface="Century Gothic" panose="020B0502020202020204" pitchFamily="34" charset="0"/>
                <a:ea typeface="Aptos" panose="020B0004020202020204" pitchFamily="34" charset="0"/>
                <a:cs typeface="Times New Roman" panose="02020603050405020304" pitchFamily="18" charset="0"/>
              </a:rPr>
            </a:br>
            <a:br>
              <a:rPr lang="es-MX" sz="1600" dirty="0">
                <a:solidFill>
                  <a:schemeClr val="tx1"/>
                </a:solidFill>
                <a:effectLst/>
                <a:latin typeface="Century Gothic" panose="020B0502020202020204" pitchFamily="34" charset="0"/>
                <a:ea typeface="Aptos" panose="020B0004020202020204" pitchFamily="34" charset="0"/>
                <a:cs typeface="Times New Roman" panose="02020603050405020304" pitchFamily="18" charset="0"/>
              </a:rPr>
            </a:br>
            <a:r>
              <a:rPr lang="es-MX" sz="1600" b="0" dirty="0">
                <a:solidFill>
                  <a:schemeClr val="tx1"/>
                </a:solidFill>
                <a:effectLst/>
                <a:latin typeface="Century Gothic" panose="020B0502020202020204" pitchFamily="34" charset="0"/>
                <a:ea typeface="Aptos" panose="020B0004020202020204" pitchFamily="34" charset="0"/>
                <a:cs typeface="Times New Roman" panose="02020603050405020304" pitchFamily="18" charset="0"/>
              </a:rPr>
              <a:t>ALUMNOS DE LA UNIVERSIDAD AUTONOMA DEL ESTADO DE MORELOS.</a:t>
            </a:r>
            <a:br>
              <a:rPr lang="es-MX" sz="1600" dirty="0">
                <a:solidFill>
                  <a:schemeClr val="tx1"/>
                </a:solidFill>
                <a:effectLst/>
                <a:latin typeface="Century Gothic" panose="020B0502020202020204" pitchFamily="34" charset="0"/>
                <a:ea typeface="Aptos" panose="020B0004020202020204" pitchFamily="34" charset="0"/>
                <a:cs typeface="Times New Roman" panose="02020603050405020304" pitchFamily="18" charset="0"/>
              </a:rPr>
            </a:br>
            <a:br>
              <a:rPr lang="es-MX" sz="1600" dirty="0">
                <a:solidFill>
                  <a:schemeClr val="tx1"/>
                </a:solidFill>
                <a:effectLst/>
                <a:latin typeface="Century Gothic" panose="020B0502020202020204" pitchFamily="34" charset="0"/>
                <a:ea typeface="Aptos" panose="020B0004020202020204" pitchFamily="34" charset="0"/>
                <a:cs typeface="Times New Roman" panose="02020603050405020304" pitchFamily="18" charset="0"/>
              </a:rPr>
            </a:br>
            <a:r>
              <a:rPr lang="es-MX" sz="1600" dirty="0">
                <a:solidFill>
                  <a:schemeClr val="tx1"/>
                </a:solidFill>
                <a:effectLst/>
                <a:latin typeface="Century Gothic" panose="020B0502020202020204" pitchFamily="34" charset="0"/>
                <a:ea typeface="Aptos" panose="020B0004020202020204" pitchFamily="34" charset="0"/>
                <a:cs typeface="Times New Roman" panose="02020603050405020304" pitchFamily="18" charset="0"/>
              </a:rPr>
              <a:t>PLAN.</a:t>
            </a:r>
            <a:br>
              <a:rPr lang="es-MX" sz="1600" dirty="0">
                <a:solidFill>
                  <a:schemeClr val="tx1"/>
                </a:solidFill>
                <a:effectLst/>
                <a:latin typeface="Century Gothic" panose="020B0502020202020204" pitchFamily="34" charset="0"/>
                <a:ea typeface="Aptos" panose="020B0004020202020204" pitchFamily="34" charset="0"/>
                <a:cs typeface="Times New Roman" panose="02020603050405020304" pitchFamily="18" charset="0"/>
              </a:rPr>
            </a:br>
            <a:br>
              <a:rPr lang="es-MX" sz="1600" dirty="0">
                <a:solidFill>
                  <a:schemeClr val="tx1"/>
                </a:solidFill>
                <a:effectLst/>
                <a:latin typeface="Century Gothic" panose="020B0502020202020204" pitchFamily="34" charset="0"/>
                <a:ea typeface="Aptos" panose="020B0004020202020204" pitchFamily="34" charset="0"/>
                <a:cs typeface="Times New Roman" panose="02020603050405020304" pitchFamily="18" charset="0"/>
              </a:rPr>
            </a:br>
            <a:r>
              <a:rPr lang="es-MX" sz="1600" b="0" dirty="0">
                <a:solidFill>
                  <a:schemeClr val="tx1"/>
                </a:solidFill>
                <a:effectLst/>
                <a:latin typeface="Century Gothic" panose="020B0502020202020204" pitchFamily="34" charset="0"/>
                <a:ea typeface="Aptos" panose="020B0004020202020204" pitchFamily="34" charset="0"/>
                <a:cs typeface="Times New Roman" panose="02020603050405020304" pitchFamily="18" charset="0"/>
              </a:rPr>
              <a:t>PÓLIZA DE ACCIDENTES PERSONALES COLECTIVO, CON LOS BENEFICIOS DE MUERTE ACCIDENTAL, PÉRDIDAS ORGÁNICAS Y REEMBOLSO DE GASTOS MÉDICOS SIN DEDUCIBLE.</a:t>
            </a:r>
            <a:br>
              <a:rPr lang="es-MX" sz="1600" b="0" dirty="0">
                <a:solidFill>
                  <a:schemeClr val="tx1"/>
                </a:solidFill>
                <a:effectLst/>
                <a:latin typeface="Century Gothic" panose="020B0502020202020204" pitchFamily="34" charset="0"/>
                <a:ea typeface="Aptos" panose="020B0004020202020204" pitchFamily="34" charset="0"/>
                <a:cs typeface="Times New Roman" panose="02020603050405020304" pitchFamily="18" charset="0"/>
              </a:rPr>
            </a:br>
            <a:br>
              <a:rPr lang="es-MX" sz="1600" b="0" dirty="0">
                <a:solidFill>
                  <a:schemeClr val="tx1"/>
                </a:solidFill>
                <a:effectLst/>
                <a:latin typeface="Century Gothic" panose="020B0502020202020204" pitchFamily="34" charset="0"/>
                <a:ea typeface="Aptos" panose="020B0004020202020204" pitchFamily="34" charset="0"/>
                <a:cs typeface="Times New Roman" panose="02020603050405020304" pitchFamily="18" charset="0"/>
              </a:rPr>
            </a:br>
            <a:r>
              <a:rPr lang="es-MX" sz="1600" dirty="0">
                <a:solidFill>
                  <a:schemeClr val="tx1"/>
                </a:solidFill>
                <a:effectLst/>
                <a:latin typeface="Century Gothic" panose="020B0502020202020204" pitchFamily="34" charset="0"/>
                <a:ea typeface="Aptos" panose="020B0004020202020204" pitchFamily="34" charset="0"/>
                <a:cs typeface="Times New Roman" panose="02020603050405020304" pitchFamily="18" charset="0"/>
              </a:rPr>
              <a:t>VIGENCIA.</a:t>
            </a:r>
            <a:br>
              <a:rPr lang="es-MX" sz="1600" dirty="0">
                <a:solidFill>
                  <a:schemeClr val="tx1"/>
                </a:solidFill>
                <a:effectLst/>
                <a:latin typeface="Century Gothic" panose="020B0502020202020204" pitchFamily="34" charset="0"/>
                <a:ea typeface="Aptos" panose="020B0004020202020204" pitchFamily="34" charset="0"/>
                <a:cs typeface="Times New Roman" panose="02020603050405020304" pitchFamily="18" charset="0"/>
              </a:rPr>
            </a:br>
            <a:r>
              <a:rPr lang="es-MX" sz="1600" b="0" dirty="0">
                <a:solidFill>
                  <a:schemeClr val="tx1"/>
                </a:solidFill>
                <a:latin typeface="Century Gothic" panose="020B0502020202020204" pitchFamily="34" charset="0"/>
                <a:ea typeface="Aptos" panose="020B0004020202020204" pitchFamily="34" charset="0"/>
                <a:cs typeface="Times New Roman" panose="02020603050405020304" pitchFamily="18" charset="0"/>
              </a:rPr>
              <a:t>DE LAS 00:00 HRS DEL 01 DE AGOSTO DE 2024 A LAS 23:59 HRS DEL 31 DE JULIO DE 2025.</a:t>
            </a:r>
            <a:br>
              <a:rPr lang="es-MX" sz="1600" b="0" dirty="0">
                <a:solidFill>
                  <a:schemeClr val="tx1"/>
                </a:solidFill>
                <a:effectLst/>
                <a:latin typeface="Century Gothic" panose="020B0502020202020204" pitchFamily="34" charset="0"/>
                <a:ea typeface="Aptos" panose="020B0004020202020204" pitchFamily="34" charset="0"/>
                <a:cs typeface="Times New Roman" panose="02020603050405020304" pitchFamily="18" charset="0"/>
              </a:rPr>
            </a:br>
            <a:br>
              <a:rPr lang="es-MX" sz="1600" b="0" dirty="0">
                <a:solidFill>
                  <a:schemeClr val="tx1"/>
                </a:solidFill>
                <a:effectLst/>
                <a:latin typeface="Century Gothic" panose="020B0502020202020204" pitchFamily="34" charset="0"/>
                <a:ea typeface="Aptos" panose="020B0004020202020204" pitchFamily="34" charset="0"/>
                <a:cs typeface="Times New Roman" panose="02020603050405020304" pitchFamily="18" charset="0"/>
              </a:rPr>
            </a:br>
            <a:br>
              <a:rPr lang="es-MX" sz="1600" b="0" dirty="0">
                <a:solidFill>
                  <a:schemeClr val="tx1"/>
                </a:solidFill>
                <a:effectLst/>
                <a:latin typeface="Century Gothic" panose="020B0502020202020204" pitchFamily="34" charset="0"/>
                <a:ea typeface="Aptos" panose="020B0004020202020204" pitchFamily="34" charset="0"/>
                <a:cs typeface="Times New Roman" panose="02020603050405020304" pitchFamily="18" charset="0"/>
              </a:rPr>
            </a:br>
            <a:r>
              <a:rPr lang="es-MX" sz="1600" dirty="0">
                <a:solidFill>
                  <a:schemeClr val="tx1"/>
                </a:solidFill>
                <a:effectLst/>
                <a:latin typeface="Century Gothic" panose="020B0502020202020204" pitchFamily="34" charset="0"/>
                <a:ea typeface="Aptos" panose="020B0004020202020204" pitchFamily="34" charset="0"/>
                <a:cs typeface="Times New Roman" panose="02020603050405020304" pitchFamily="18" charset="0"/>
              </a:rPr>
              <a:t>AUTO ADMINISTRACIÓN</a:t>
            </a:r>
            <a:r>
              <a:rPr lang="es-MX" sz="1600" b="0" dirty="0">
                <a:solidFill>
                  <a:schemeClr val="tx1"/>
                </a:solidFill>
                <a:effectLst/>
                <a:latin typeface="Century Gothic" panose="020B0502020202020204" pitchFamily="34" charset="0"/>
                <a:ea typeface="Aptos" panose="020B0004020202020204" pitchFamily="34" charset="0"/>
                <a:cs typeface="Times New Roman" panose="02020603050405020304" pitchFamily="18" charset="0"/>
              </a:rPr>
              <a:t>: </a:t>
            </a:r>
            <a:br>
              <a:rPr lang="es-MX" sz="1600" b="0" dirty="0">
                <a:solidFill>
                  <a:schemeClr val="tx1"/>
                </a:solidFill>
                <a:effectLst/>
                <a:latin typeface="Century Gothic" panose="020B0502020202020204" pitchFamily="34" charset="0"/>
                <a:ea typeface="Aptos" panose="020B0004020202020204" pitchFamily="34" charset="0"/>
                <a:cs typeface="Times New Roman" panose="02020603050405020304" pitchFamily="18" charset="0"/>
              </a:rPr>
            </a:br>
            <a:br>
              <a:rPr lang="es-MX" sz="1600" b="0" dirty="0">
                <a:solidFill>
                  <a:schemeClr val="tx1"/>
                </a:solidFill>
                <a:effectLst/>
                <a:latin typeface="Century Gothic" panose="020B0502020202020204" pitchFamily="34" charset="0"/>
                <a:ea typeface="Aptos" panose="020B0004020202020204" pitchFamily="34" charset="0"/>
                <a:cs typeface="Times New Roman" panose="02020603050405020304" pitchFamily="18" charset="0"/>
              </a:rPr>
            </a:br>
            <a:r>
              <a:rPr lang="es-MX" sz="1600" b="0" dirty="0">
                <a:solidFill>
                  <a:schemeClr val="tx1"/>
                </a:solidFill>
                <a:effectLst/>
                <a:latin typeface="Century Gothic" panose="020B0502020202020204" pitchFamily="34" charset="0"/>
                <a:ea typeface="Aptos" panose="020B0004020202020204" pitchFamily="34" charset="0"/>
                <a:cs typeface="Times New Roman" panose="02020603050405020304" pitchFamily="18" charset="0"/>
              </a:rPr>
              <a:t>SE ENTENDERÁ COMO LA FORMA DE ASEGURAMIENTO EN LA QUE NO SE REQUIEREN LOS CONSENTIMIENTOS INDIVIDUALES DE CADA ALUMNO PARA DARLOS DE ALTA EN EL SEGURO CONTRATADO, BASTA CON UN LISTADO VALIDADO DE TODA LA POBLACIÓN ESTUDIANTIL.</a:t>
            </a:r>
            <a:endParaRPr lang="es-MX" sz="1600" dirty="0">
              <a:latin typeface="Century Gothic" panose="020B0502020202020204" pitchFamily="34" charset="0"/>
            </a:endParaRPr>
          </a:p>
        </p:txBody>
      </p:sp>
      <p:sp>
        <p:nvSpPr>
          <p:cNvPr id="5" name="CuadroTexto 4">
            <a:extLst>
              <a:ext uri="{FF2B5EF4-FFF2-40B4-BE49-F238E27FC236}">
                <a16:creationId xmlns:a16="http://schemas.microsoft.com/office/drawing/2014/main" id="{3DD23720-697C-4BC1-38CA-24CB04E47E5E}"/>
              </a:ext>
            </a:extLst>
          </p:cNvPr>
          <p:cNvSpPr txBox="1"/>
          <p:nvPr/>
        </p:nvSpPr>
        <p:spPr>
          <a:xfrm>
            <a:off x="4800600" y="711568"/>
            <a:ext cx="2362200" cy="430887"/>
          </a:xfrm>
          <a:prstGeom prst="rect">
            <a:avLst/>
          </a:prstGeom>
          <a:noFill/>
        </p:spPr>
        <p:txBody>
          <a:bodyPr wrap="square">
            <a:spAutoFit/>
          </a:bodyPr>
          <a:lstStyle/>
          <a:p>
            <a:r>
              <a:rPr lang="es-MX" sz="2200" b="1" dirty="0">
                <a:solidFill>
                  <a:schemeClr val="tx2"/>
                </a:solidFill>
                <a:latin typeface="Century Gothic" panose="020B0502020202020204" pitchFamily="34" charset="0"/>
              </a:rPr>
              <a:t>DESCRIPCIÓN</a:t>
            </a:r>
            <a:endParaRPr lang="es-MX" sz="2200" b="1" dirty="0">
              <a:solidFill>
                <a:schemeClr val="tx2"/>
              </a:solidFill>
            </a:endParaRPr>
          </a:p>
        </p:txBody>
      </p:sp>
      <p:pic>
        <p:nvPicPr>
          <p:cNvPr id="3" name="object 3">
            <a:extLst>
              <a:ext uri="{FF2B5EF4-FFF2-40B4-BE49-F238E27FC236}">
                <a16:creationId xmlns:a16="http://schemas.microsoft.com/office/drawing/2014/main" id="{7448773D-27B8-9E10-366D-926C5B438C30}"/>
              </a:ext>
            </a:extLst>
          </p:cNvPr>
          <p:cNvPicPr/>
          <p:nvPr/>
        </p:nvPicPr>
        <p:blipFill>
          <a:blip r:embed="rId4" cstate="print"/>
          <a:stretch>
            <a:fillRect/>
          </a:stretch>
        </p:blipFill>
        <p:spPr>
          <a:xfrm>
            <a:off x="0" y="6208393"/>
            <a:ext cx="12191999" cy="590548"/>
          </a:xfrm>
          <a:prstGeom prst="rect">
            <a:avLst/>
          </a:prstGeom>
        </p:spPr>
      </p:pic>
      <p:pic>
        <p:nvPicPr>
          <p:cNvPr id="6" name="Imagen 5" descr="Logotipo">
            <a:extLst>
              <a:ext uri="{FF2B5EF4-FFF2-40B4-BE49-F238E27FC236}">
                <a16:creationId xmlns:a16="http://schemas.microsoft.com/office/drawing/2014/main" id="{DF57E5FF-9834-3084-DE91-F90D91D51A89}"/>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04800" y="59059"/>
            <a:ext cx="2694482" cy="763437"/>
          </a:xfrm>
          <a:prstGeom prst="rect">
            <a:avLst/>
          </a:prstGeom>
        </p:spPr>
      </p:pic>
    </p:spTree>
    <p:extLst>
      <p:ext uri="{BB962C8B-B14F-4D97-AF65-F5344CB8AC3E}">
        <p14:creationId xmlns:p14="http://schemas.microsoft.com/office/powerpoint/2010/main" val="17245479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3" name="Imagen 2" descr="Icono&#10;&#10;Descripción generada automáticamente">
            <a:extLst>
              <a:ext uri="{FF2B5EF4-FFF2-40B4-BE49-F238E27FC236}">
                <a16:creationId xmlns:a16="http://schemas.microsoft.com/office/drawing/2014/main" id="{E36B9573-2952-AE85-275A-A512BAE1E29D}"/>
              </a:ext>
            </a:extLst>
          </p:cNvPr>
          <p:cNvPicPr>
            <a:picLocks noChangeAspect="1"/>
          </p:cNvPicPr>
          <p:nvPr/>
        </p:nvPicPr>
        <p:blipFill>
          <a:blip r:embed="rId2">
            <a:lum bright="70000" contrast="-70000"/>
            <a:extLst>
              <a:ext uri="{BEBA8EAE-BF5A-486C-A8C5-ECC9F3942E4B}">
                <a14:imgProps xmlns:a14="http://schemas.microsoft.com/office/drawing/2010/main">
                  <a14:imgLayer r:embed="rId3">
                    <a14:imgEffect>
                      <a14:saturation sat="0"/>
                    </a14:imgEffect>
                  </a14:imgLayer>
                </a14:imgProps>
              </a:ext>
              <a:ext uri="{28A0092B-C50C-407E-A947-70E740481C1C}">
                <a14:useLocalDpi xmlns:a14="http://schemas.microsoft.com/office/drawing/2010/main" val="0"/>
              </a:ext>
            </a:extLst>
          </a:blip>
          <a:stretch>
            <a:fillRect/>
          </a:stretch>
        </p:blipFill>
        <p:spPr>
          <a:xfrm>
            <a:off x="3352800" y="756104"/>
            <a:ext cx="4894896" cy="4894896"/>
          </a:xfrm>
          <a:prstGeom prst="rect">
            <a:avLst/>
          </a:prstGeom>
        </p:spPr>
      </p:pic>
      <p:sp>
        <p:nvSpPr>
          <p:cNvPr id="2" name="object 2"/>
          <p:cNvSpPr txBox="1">
            <a:spLocks noGrp="1"/>
          </p:cNvSpPr>
          <p:nvPr>
            <p:ph type="title"/>
          </p:nvPr>
        </p:nvSpPr>
        <p:spPr>
          <a:xfrm>
            <a:off x="4060454" y="651493"/>
            <a:ext cx="4071090" cy="350737"/>
          </a:xfrm>
          <a:prstGeom prst="rect">
            <a:avLst/>
          </a:prstGeom>
        </p:spPr>
        <p:txBody>
          <a:bodyPr vert="horz" wrap="square" lIns="0" tIns="12065" rIns="0" bIns="0" rtlCol="0">
            <a:spAutoFit/>
          </a:bodyPr>
          <a:lstStyle/>
          <a:p>
            <a:pPr marL="12700" algn="ctr">
              <a:lnSpc>
                <a:spcPct val="100000"/>
              </a:lnSpc>
              <a:spcBef>
                <a:spcPts val="95"/>
              </a:spcBef>
            </a:pPr>
            <a:r>
              <a:rPr lang="es-MX" spc="-5" dirty="0">
                <a:latin typeface="Century Gothic" panose="020B0502020202020204" pitchFamily="34" charset="0"/>
              </a:rPr>
              <a:t>BENEFICIOS CUBIERTOS</a:t>
            </a:r>
            <a:endParaRPr spc="-20" dirty="0">
              <a:latin typeface="Century Gothic" panose="020B0502020202020204" pitchFamily="34" charset="0"/>
            </a:endParaRPr>
          </a:p>
        </p:txBody>
      </p:sp>
      <p:pic>
        <p:nvPicPr>
          <p:cNvPr id="4" name="object 4"/>
          <p:cNvPicPr/>
          <p:nvPr/>
        </p:nvPicPr>
        <p:blipFill>
          <a:blip r:embed="rId4" cstate="print"/>
          <a:stretch>
            <a:fillRect/>
          </a:stretch>
        </p:blipFill>
        <p:spPr>
          <a:xfrm>
            <a:off x="0" y="6149339"/>
            <a:ext cx="12191999" cy="708658"/>
          </a:xfrm>
          <a:prstGeom prst="rect">
            <a:avLst/>
          </a:prstGeom>
        </p:spPr>
      </p:pic>
      <p:sp>
        <p:nvSpPr>
          <p:cNvPr id="5" name="object 2">
            <a:extLst>
              <a:ext uri="{FF2B5EF4-FFF2-40B4-BE49-F238E27FC236}">
                <a16:creationId xmlns:a16="http://schemas.microsoft.com/office/drawing/2014/main" id="{EAD37608-4DD8-4D58-38B0-64196083D603}"/>
              </a:ext>
            </a:extLst>
          </p:cNvPr>
          <p:cNvSpPr txBox="1">
            <a:spLocks/>
          </p:cNvSpPr>
          <p:nvPr/>
        </p:nvSpPr>
        <p:spPr>
          <a:xfrm>
            <a:off x="380999" y="1118069"/>
            <a:ext cx="11430000" cy="6057427"/>
          </a:xfrm>
          <a:prstGeom prst="rect">
            <a:avLst/>
          </a:prstGeom>
        </p:spPr>
        <p:txBody>
          <a:bodyPr vert="horz" wrap="square" lIns="0" tIns="12065" rIns="0" bIns="0" rtlCol="0">
            <a:spAutoFit/>
          </a:bodyPr>
          <a:lstStyle>
            <a:lvl1pPr>
              <a:defRPr sz="2200" b="1" i="0">
                <a:solidFill>
                  <a:srgbClr val="1F4E79"/>
                </a:solidFill>
                <a:latin typeface="Arial"/>
                <a:ea typeface="+mj-ea"/>
                <a:cs typeface="Arial"/>
              </a:defRPr>
            </a:lvl1pPr>
          </a:lstStyle>
          <a:p>
            <a:pPr marL="12700" algn="just">
              <a:spcBef>
                <a:spcPts val="95"/>
              </a:spcBef>
            </a:pPr>
            <a:r>
              <a:rPr lang="es-MX" sz="1600" kern="0" spc="-5" dirty="0">
                <a:solidFill>
                  <a:schemeClr val="tx1"/>
                </a:solidFill>
                <a:latin typeface="Century Gothic" panose="020B0502020202020204" pitchFamily="34" charset="0"/>
              </a:rPr>
              <a:t>MUERTE ACCIDENTAL: </a:t>
            </a:r>
          </a:p>
          <a:p>
            <a:pPr marL="12700" algn="just">
              <a:spcBef>
                <a:spcPts val="95"/>
              </a:spcBef>
            </a:pPr>
            <a:r>
              <a:rPr lang="es-MX" sz="1600" b="0" kern="0" spc="-5" dirty="0">
                <a:solidFill>
                  <a:schemeClr val="tx1"/>
                </a:solidFill>
                <a:latin typeface="Century Gothic" panose="020B0502020202020204" pitchFamily="34" charset="0"/>
              </a:rPr>
              <a:t>Se entenderá al evento, en el que el asegurado fallezca en un accidente o a consecuencia del mismo dentro de los 90 días naturales posteriores a la fecha de dicho evento. </a:t>
            </a:r>
          </a:p>
          <a:p>
            <a:pPr marL="12700" algn="just">
              <a:spcBef>
                <a:spcPts val="95"/>
              </a:spcBef>
            </a:pPr>
            <a:endParaRPr lang="es-MX" sz="1600" b="0" kern="0" spc="-5" dirty="0">
              <a:latin typeface="Century Gothic" panose="020B0502020202020204" pitchFamily="34" charset="0"/>
            </a:endParaRPr>
          </a:p>
          <a:p>
            <a:pPr marL="298450" indent="-285750" algn="just">
              <a:spcBef>
                <a:spcPts val="95"/>
              </a:spcBef>
              <a:buFont typeface="Wingdings" panose="05000000000000000000" pitchFamily="2" charset="2"/>
              <a:buChar char="v"/>
            </a:pPr>
            <a:r>
              <a:rPr lang="es-MX" sz="1600" b="0" kern="0" spc="-5" dirty="0">
                <a:solidFill>
                  <a:schemeClr val="tx1"/>
                </a:solidFill>
                <a:latin typeface="Century Gothic" panose="020B0502020202020204" pitchFamily="34" charset="0"/>
              </a:rPr>
              <a:t>Hecho de tránsito (colisión, atropello, vuelco, caída de persona del vehículo en marcha, accidentes en automotor o motocicleta, etc.)</a:t>
            </a:r>
          </a:p>
          <a:p>
            <a:pPr marL="12700" algn="just">
              <a:spcBef>
                <a:spcPts val="95"/>
              </a:spcBef>
            </a:pPr>
            <a:endParaRPr lang="es-MX" sz="1600" b="0" kern="0" spc="-5" dirty="0">
              <a:latin typeface="Century Gothic" panose="020B0502020202020204" pitchFamily="34" charset="0"/>
            </a:endParaRPr>
          </a:p>
          <a:p>
            <a:pPr marL="12700">
              <a:spcBef>
                <a:spcPts val="95"/>
              </a:spcBef>
            </a:pPr>
            <a:r>
              <a:rPr lang="es-MX" sz="1600" kern="0" spc="-5" dirty="0">
                <a:solidFill>
                  <a:schemeClr val="tx1"/>
                </a:solidFill>
                <a:latin typeface="Century Gothic" panose="020B0502020202020204" pitchFamily="34" charset="0"/>
              </a:rPr>
              <a:t>PÉRDIDAS ORGÁNICAS </a:t>
            </a:r>
          </a:p>
          <a:p>
            <a:pPr marL="12700" algn="just">
              <a:spcBef>
                <a:spcPts val="95"/>
              </a:spcBef>
            </a:pPr>
            <a:r>
              <a:rPr lang="es-MX" sz="1600" b="0" kern="0" spc="-5" dirty="0">
                <a:solidFill>
                  <a:schemeClr val="tx1"/>
                </a:solidFill>
                <a:latin typeface="Century Gothic" panose="020B0502020202020204" pitchFamily="34" charset="0"/>
              </a:rPr>
              <a:t>Se entenderá al evento, en el que el asegurado sufra la pérdida de miembros o la vista en un accidente o a consecuencia del mismo, dentro de los 90 días naturales posteriores a la fecha de dicho evento; así como también a consecuencia de padecimientos o enfermedades.</a:t>
            </a:r>
          </a:p>
          <a:p>
            <a:pPr marL="12700" algn="just">
              <a:spcBef>
                <a:spcPts val="95"/>
              </a:spcBef>
            </a:pPr>
            <a:r>
              <a:rPr lang="es-MX" sz="1600" b="0" kern="0" spc="-5" dirty="0">
                <a:solidFill>
                  <a:schemeClr val="tx1"/>
                </a:solidFill>
                <a:latin typeface="Century Gothic" panose="020B0502020202020204" pitchFamily="34" charset="0"/>
              </a:rPr>
              <a:t>Las indemnizaciones serán bajo la escala  A.</a:t>
            </a:r>
          </a:p>
          <a:p>
            <a:pPr marL="12700">
              <a:spcBef>
                <a:spcPts val="95"/>
              </a:spcBef>
            </a:pPr>
            <a:endParaRPr lang="es-MX" sz="1600" b="0" kern="0" spc="-5" dirty="0">
              <a:solidFill>
                <a:schemeClr val="tx1"/>
              </a:solidFill>
              <a:latin typeface="Century Gothic" panose="020B0502020202020204" pitchFamily="34" charset="0"/>
            </a:endParaRPr>
          </a:p>
          <a:p>
            <a:pPr marL="12700">
              <a:spcBef>
                <a:spcPts val="95"/>
              </a:spcBef>
            </a:pPr>
            <a:r>
              <a:rPr lang="es-MX" sz="1600" kern="0" spc="-5" dirty="0">
                <a:solidFill>
                  <a:schemeClr val="tx1"/>
                </a:solidFill>
                <a:latin typeface="Century Gothic" panose="020B0502020202020204" pitchFamily="34" charset="0"/>
              </a:rPr>
              <a:t>GASTOS MÉDICOS POR ACCIDENTE</a:t>
            </a:r>
          </a:p>
          <a:p>
            <a:pPr marL="12700">
              <a:spcBef>
                <a:spcPts val="95"/>
              </a:spcBef>
            </a:pPr>
            <a:r>
              <a:rPr lang="es-MX" sz="1600" b="0" dirty="0">
                <a:solidFill>
                  <a:srgbClr val="000000"/>
                </a:solidFill>
                <a:latin typeface="Century Gothic" panose="020B0502020202020204" pitchFamily="34" charset="0"/>
              </a:rPr>
              <a:t>Si</a:t>
            </a:r>
            <a:r>
              <a:rPr lang="es-MX" sz="1600" b="0" i="0" u="none" strike="noStrike" dirty="0">
                <a:solidFill>
                  <a:srgbClr val="000000"/>
                </a:solidFill>
                <a:effectLst/>
                <a:latin typeface="Century Gothic" panose="020B0502020202020204" pitchFamily="34" charset="0"/>
              </a:rPr>
              <a:t> como consecuencia directa de un accidente, el asegurado dentro de los 30 días hábiles siguientes a la fecha del mismo se viera precisado a someterse a tratamiento médico o quirúrgico, tendrá derecho al reembolso de los gastos erogados hasta la suma asegurada por evento (LIMITADA).</a:t>
            </a:r>
            <a:r>
              <a:rPr lang="es-MX" sz="1600" dirty="0">
                <a:effectLst/>
                <a:latin typeface="Century Gothic" panose="020B0502020202020204" pitchFamily="34" charset="0"/>
              </a:rPr>
              <a:t> </a:t>
            </a:r>
          </a:p>
          <a:p>
            <a:pPr marL="12700">
              <a:spcBef>
                <a:spcPts val="95"/>
              </a:spcBef>
            </a:pPr>
            <a:endParaRPr lang="es-MX" sz="1600" kern="0" spc="-5" dirty="0">
              <a:solidFill>
                <a:schemeClr val="tx2"/>
              </a:solidFill>
              <a:latin typeface="Century Gothic" panose="020B0502020202020204" pitchFamily="34" charset="0"/>
            </a:endParaRPr>
          </a:p>
          <a:p>
            <a:pPr algn="ctr"/>
            <a:r>
              <a:rPr lang="es-MX" i="0" u="none" strike="noStrike" baseline="0" dirty="0">
                <a:solidFill>
                  <a:schemeClr val="tx2"/>
                </a:solidFill>
                <a:latin typeface="Century Gothic" panose="020B0502020202020204" pitchFamily="34" charset="0"/>
              </a:rPr>
              <a:t>LAS 24 HORAS, LOS 365 DÍAS DEL AÑO, APLICABLE EN CUALQUIER</a:t>
            </a:r>
          </a:p>
          <a:p>
            <a:pPr algn="ctr"/>
            <a:r>
              <a:rPr lang="es-MX" i="0" u="none" strike="noStrike" baseline="0" dirty="0">
                <a:solidFill>
                  <a:schemeClr val="tx2"/>
                </a:solidFill>
                <a:latin typeface="Century Gothic" panose="020B0502020202020204" pitchFamily="34" charset="0"/>
              </a:rPr>
              <a:t>PARTE DEL TERRITORIO NACIONAL Y DEL EXTRANJERO.</a:t>
            </a:r>
            <a:r>
              <a:rPr lang="es-MX" kern="0" spc="-5" dirty="0">
                <a:solidFill>
                  <a:schemeClr val="tx2"/>
                </a:solidFill>
                <a:latin typeface="Century Gothic" panose="020B0502020202020204" pitchFamily="34" charset="0"/>
              </a:rPr>
              <a:t> </a:t>
            </a:r>
          </a:p>
          <a:p>
            <a:pPr marL="12700">
              <a:spcBef>
                <a:spcPts val="95"/>
              </a:spcBef>
            </a:pPr>
            <a:endParaRPr lang="es-MX" b="0" kern="0" spc="-5" dirty="0">
              <a:latin typeface="Century Gothic" panose="020B0502020202020204" pitchFamily="34" charset="0"/>
            </a:endParaRPr>
          </a:p>
          <a:p>
            <a:pPr marL="12700">
              <a:spcBef>
                <a:spcPts val="95"/>
              </a:spcBef>
            </a:pPr>
            <a:endParaRPr lang="es-MX" b="0" kern="0" spc="-20" dirty="0">
              <a:latin typeface="Century Gothic" panose="020B0502020202020204" pitchFamily="34" charset="0"/>
            </a:endParaRPr>
          </a:p>
        </p:txBody>
      </p:sp>
      <p:pic>
        <p:nvPicPr>
          <p:cNvPr id="9" name="Imagen 8" descr="Logotipo">
            <a:extLst>
              <a:ext uri="{FF2B5EF4-FFF2-40B4-BE49-F238E27FC236}">
                <a16:creationId xmlns:a16="http://schemas.microsoft.com/office/drawing/2014/main" id="{2BE970E9-3C1C-E02D-A2DA-BFFCE454BB06}"/>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04491" y="63424"/>
            <a:ext cx="2694482" cy="763437"/>
          </a:xfrm>
          <a:prstGeom prst="rect">
            <a:avLst/>
          </a:prstGeom>
        </p:spPr>
      </p:pic>
    </p:spTree>
    <p:extLst>
      <p:ext uri="{BB962C8B-B14F-4D97-AF65-F5344CB8AC3E}">
        <p14:creationId xmlns:p14="http://schemas.microsoft.com/office/powerpoint/2010/main" val="2857597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 name="Imagen 1" descr="Icono&#10;&#10;Descripción generada automáticamente">
            <a:extLst>
              <a:ext uri="{FF2B5EF4-FFF2-40B4-BE49-F238E27FC236}">
                <a16:creationId xmlns:a16="http://schemas.microsoft.com/office/drawing/2014/main" id="{232D31D3-2743-BD39-D0CD-D5CD56DF7667}"/>
              </a:ext>
            </a:extLst>
          </p:cNvPr>
          <p:cNvPicPr>
            <a:picLocks noChangeAspect="1"/>
          </p:cNvPicPr>
          <p:nvPr/>
        </p:nvPicPr>
        <p:blipFill>
          <a:blip r:embed="rId2">
            <a:lum bright="70000" contrast="-70000"/>
            <a:extLst>
              <a:ext uri="{BEBA8EAE-BF5A-486C-A8C5-ECC9F3942E4B}">
                <a14:imgProps xmlns:a14="http://schemas.microsoft.com/office/drawing/2010/main">
                  <a14:imgLayer r:embed="rId3">
                    <a14:imgEffect>
                      <a14:saturation sat="0"/>
                    </a14:imgEffect>
                  </a14:imgLayer>
                </a14:imgProps>
              </a:ext>
              <a:ext uri="{28A0092B-C50C-407E-A947-70E740481C1C}">
                <a14:useLocalDpi xmlns:a14="http://schemas.microsoft.com/office/drawing/2010/main" val="0"/>
              </a:ext>
            </a:extLst>
          </a:blip>
          <a:stretch>
            <a:fillRect/>
          </a:stretch>
        </p:blipFill>
        <p:spPr>
          <a:xfrm>
            <a:off x="3352800" y="756104"/>
            <a:ext cx="4894896" cy="4894896"/>
          </a:xfrm>
          <a:prstGeom prst="rect">
            <a:avLst/>
          </a:prstGeom>
        </p:spPr>
      </p:pic>
      <p:pic>
        <p:nvPicPr>
          <p:cNvPr id="7" name="object 7"/>
          <p:cNvPicPr/>
          <p:nvPr/>
        </p:nvPicPr>
        <p:blipFill>
          <a:blip r:embed="rId4" cstate="print"/>
          <a:stretch>
            <a:fillRect/>
          </a:stretch>
        </p:blipFill>
        <p:spPr>
          <a:xfrm>
            <a:off x="0" y="6149339"/>
            <a:ext cx="12191999" cy="708658"/>
          </a:xfrm>
          <a:prstGeom prst="rect">
            <a:avLst/>
          </a:prstGeom>
        </p:spPr>
      </p:pic>
      <p:sp>
        <p:nvSpPr>
          <p:cNvPr id="8" name="Título 7">
            <a:extLst>
              <a:ext uri="{FF2B5EF4-FFF2-40B4-BE49-F238E27FC236}">
                <a16:creationId xmlns:a16="http://schemas.microsoft.com/office/drawing/2014/main" id="{E040B008-9845-762B-1D58-5D68FC91DC99}"/>
              </a:ext>
            </a:extLst>
          </p:cNvPr>
          <p:cNvSpPr>
            <a:spLocks noGrp="1"/>
          </p:cNvSpPr>
          <p:nvPr>
            <p:ph type="title"/>
          </p:nvPr>
        </p:nvSpPr>
        <p:spPr>
          <a:xfrm>
            <a:off x="320140" y="173482"/>
            <a:ext cx="7037705" cy="338554"/>
          </a:xfrm>
        </p:spPr>
        <p:txBody>
          <a:bodyPr/>
          <a:lstStyle/>
          <a:p>
            <a:r>
              <a:rPr lang="es-MX" spc="-5" dirty="0">
                <a:latin typeface="Century Gothic" panose="020B0502020202020204" pitchFamily="34" charset="0"/>
              </a:rPr>
              <a:t>PROCESO</a:t>
            </a:r>
            <a:r>
              <a:rPr lang="es-MX" dirty="0">
                <a:latin typeface="Century Gothic" panose="020B0502020202020204" pitchFamily="34" charset="0"/>
              </a:rPr>
              <a:t> </a:t>
            </a:r>
            <a:r>
              <a:rPr lang="es-MX" spc="-5" dirty="0">
                <a:latin typeface="Century Gothic" panose="020B0502020202020204" pitchFamily="34" charset="0"/>
              </a:rPr>
              <a:t>DE</a:t>
            </a:r>
            <a:r>
              <a:rPr lang="es-MX" spc="-20" dirty="0">
                <a:latin typeface="Century Gothic" panose="020B0502020202020204" pitchFamily="34" charset="0"/>
              </a:rPr>
              <a:t> </a:t>
            </a:r>
            <a:r>
              <a:rPr lang="es-MX" spc="-50" dirty="0">
                <a:latin typeface="Century Gothic" panose="020B0502020202020204" pitchFamily="34" charset="0"/>
              </a:rPr>
              <a:t>PAGO</a:t>
            </a:r>
            <a:r>
              <a:rPr lang="es-MX" dirty="0">
                <a:latin typeface="Century Gothic" panose="020B0502020202020204" pitchFamily="34" charset="0"/>
              </a:rPr>
              <a:t> </a:t>
            </a:r>
            <a:r>
              <a:rPr lang="es-MX" spc="-10" dirty="0">
                <a:latin typeface="Century Gothic" panose="020B0502020202020204" pitchFamily="34" charset="0"/>
              </a:rPr>
              <a:t>DIRECTO</a:t>
            </a:r>
            <a:endParaRPr lang="es-MX" dirty="0"/>
          </a:p>
        </p:txBody>
      </p:sp>
      <p:sp>
        <p:nvSpPr>
          <p:cNvPr id="13" name="CuadroTexto 12">
            <a:extLst>
              <a:ext uri="{FF2B5EF4-FFF2-40B4-BE49-F238E27FC236}">
                <a16:creationId xmlns:a16="http://schemas.microsoft.com/office/drawing/2014/main" id="{91C164A5-0822-1959-E7A5-055F72336933}"/>
              </a:ext>
            </a:extLst>
          </p:cNvPr>
          <p:cNvSpPr txBox="1"/>
          <p:nvPr/>
        </p:nvSpPr>
        <p:spPr>
          <a:xfrm>
            <a:off x="154108" y="1160651"/>
            <a:ext cx="3446292" cy="1331134"/>
          </a:xfrm>
          <a:prstGeom prst="rect">
            <a:avLst/>
          </a:prstGeom>
          <a:noFill/>
        </p:spPr>
        <p:txBody>
          <a:bodyPr wrap="square">
            <a:spAutoFit/>
          </a:bodyPr>
          <a:lstStyle/>
          <a:p>
            <a:pPr algn="just"/>
            <a:endParaRPr lang="es-MX" sz="1150" dirty="0">
              <a:latin typeface="Century Gothic" panose="020B0502020202020204" pitchFamily="34" charset="0"/>
            </a:endParaRPr>
          </a:p>
          <a:p>
            <a:pPr algn="just"/>
            <a:r>
              <a:rPr lang="es-MX" sz="1150" dirty="0">
                <a:latin typeface="Century Gothic" panose="020B0502020202020204" pitchFamily="34" charset="0"/>
              </a:rPr>
              <a:t>Proporciona:  Nombre del asegurado</a:t>
            </a:r>
          </a:p>
          <a:p>
            <a:pPr algn="just"/>
            <a:r>
              <a:rPr lang="es-MX" sz="1150" dirty="0">
                <a:latin typeface="Century Gothic" panose="020B0502020202020204" pitchFamily="34" charset="0"/>
              </a:rPr>
              <a:t>                        Número de póliza</a:t>
            </a:r>
          </a:p>
          <a:p>
            <a:pPr algn="just"/>
            <a:r>
              <a:rPr lang="es-MX" sz="1150" dirty="0">
                <a:latin typeface="Century Gothic" panose="020B0502020202020204" pitchFamily="34" charset="0"/>
              </a:rPr>
              <a:t>                        Teléfono de contacto</a:t>
            </a:r>
          </a:p>
          <a:p>
            <a:pPr algn="just"/>
            <a:r>
              <a:rPr lang="es-MX" sz="1150" dirty="0">
                <a:latin typeface="Century Gothic" panose="020B0502020202020204" pitchFamily="34" charset="0"/>
              </a:rPr>
              <a:t>                        Estado de salud del asegurado</a:t>
            </a:r>
          </a:p>
          <a:p>
            <a:pPr algn="just"/>
            <a:r>
              <a:rPr lang="es-MX" sz="1150" dirty="0">
                <a:latin typeface="Century Gothic" panose="020B0502020202020204" pitchFamily="34" charset="0"/>
              </a:rPr>
              <a:t>                        Descripción del accidente</a:t>
            </a:r>
          </a:p>
          <a:p>
            <a:pPr algn="just"/>
            <a:r>
              <a:rPr lang="es-MX" sz="1150" dirty="0">
                <a:latin typeface="Century Gothic" panose="020B0502020202020204" pitchFamily="34" charset="0"/>
              </a:rPr>
              <a:t>                        Ubicación geográfica </a:t>
            </a:r>
          </a:p>
        </p:txBody>
      </p:sp>
      <p:sp>
        <p:nvSpPr>
          <p:cNvPr id="15" name="Rectángulo: esquinas redondeadas 14">
            <a:extLst>
              <a:ext uri="{FF2B5EF4-FFF2-40B4-BE49-F238E27FC236}">
                <a16:creationId xmlns:a16="http://schemas.microsoft.com/office/drawing/2014/main" id="{24784544-AAEF-9E8A-9D9C-E6FA330ED317}"/>
              </a:ext>
            </a:extLst>
          </p:cNvPr>
          <p:cNvSpPr/>
          <p:nvPr/>
        </p:nvSpPr>
        <p:spPr>
          <a:xfrm>
            <a:off x="169136" y="1024659"/>
            <a:ext cx="3289432" cy="1874559"/>
          </a:xfrm>
          <a:prstGeom prst="roundRect">
            <a:avLst/>
          </a:prstGeom>
          <a:noFill/>
          <a:ln>
            <a:solidFill>
              <a:schemeClr val="tx2">
                <a:lumMod val="60000"/>
                <a:lumOff val="4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 name="Título 7">
            <a:extLst>
              <a:ext uri="{FF2B5EF4-FFF2-40B4-BE49-F238E27FC236}">
                <a16:creationId xmlns:a16="http://schemas.microsoft.com/office/drawing/2014/main" id="{5B46764C-D0E0-EB96-E655-C9958F56546A}"/>
              </a:ext>
            </a:extLst>
          </p:cNvPr>
          <p:cNvSpPr txBox="1">
            <a:spLocks/>
          </p:cNvSpPr>
          <p:nvPr/>
        </p:nvSpPr>
        <p:spPr>
          <a:xfrm>
            <a:off x="1272788" y="733891"/>
            <a:ext cx="1143000" cy="215444"/>
          </a:xfrm>
          <a:prstGeom prst="rect">
            <a:avLst/>
          </a:prstGeom>
        </p:spPr>
        <p:txBody>
          <a:bodyPr wrap="square" lIns="0" tIns="0" rIns="0" bIns="0">
            <a:spAutoFit/>
          </a:bodyPr>
          <a:lstStyle>
            <a:lvl1pPr>
              <a:defRPr sz="2200" b="1" i="0">
                <a:solidFill>
                  <a:srgbClr val="1F4E79"/>
                </a:solidFill>
                <a:latin typeface="Arial"/>
                <a:ea typeface="+mj-ea"/>
                <a:cs typeface="Arial"/>
              </a:defRPr>
            </a:lvl1pPr>
          </a:lstStyle>
          <a:p>
            <a:r>
              <a:rPr lang="es-MX" sz="1400" b="0" kern="0" dirty="0">
                <a:solidFill>
                  <a:schemeClr val="tx1"/>
                </a:solidFill>
                <a:latin typeface="Century Gothic" panose="020B0502020202020204" pitchFamily="34" charset="0"/>
              </a:rPr>
              <a:t>Contratante</a:t>
            </a:r>
          </a:p>
        </p:txBody>
      </p:sp>
      <p:sp>
        <p:nvSpPr>
          <p:cNvPr id="17" name="Flecha: a la derecha 16">
            <a:extLst>
              <a:ext uri="{FF2B5EF4-FFF2-40B4-BE49-F238E27FC236}">
                <a16:creationId xmlns:a16="http://schemas.microsoft.com/office/drawing/2014/main" id="{420C24CE-246A-EC46-5F2F-B5E0B3C263C8}"/>
              </a:ext>
            </a:extLst>
          </p:cNvPr>
          <p:cNvSpPr/>
          <p:nvPr/>
        </p:nvSpPr>
        <p:spPr>
          <a:xfrm>
            <a:off x="3581066" y="1664266"/>
            <a:ext cx="457200" cy="338554"/>
          </a:xfrm>
          <a:prstGeom prst="rightArrow">
            <a:avLst/>
          </a:prstGeom>
          <a:solidFill>
            <a:schemeClr val="accent1">
              <a:lumMod val="60000"/>
              <a:lumOff val="40000"/>
            </a:schemeClr>
          </a:solidFill>
          <a:ln>
            <a:solidFill>
              <a:schemeClr val="accent1">
                <a:lumMod val="60000"/>
                <a:lumOff val="4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3" name="Título 7">
            <a:extLst>
              <a:ext uri="{FF2B5EF4-FFF2-40B4-BE49-F238E27FC236}">
                <a16:creationId xmlns:a16="http://schemas.microsoft.com/office/drawing/2014/main" id="{D10D6F3A-3062-C440-1F39-3A53FC9187DC}"/>
              </a:ext>
            </a:extLst>
          </p:cNvPr>
          <p:cNvSpPr txBox="1">
            <a:spLocks/>
          </p:cNvSpPr>
          <p:nvPr/>
        </p:nvSpPr>
        <p:spPr>
          <a:xfrm>
            <a:off x="9587477" y="728476"/>
            <a:ext cx="1143000" cy="215444"/>
          </a:xfrm>
          <a:prstGeom prst="rect">
            <a:avLst/>
          </a:prstGeom>
        </p:spPr>
        <p:txBody>
          <a:bodyPr wrap="square" lIns="0" tIns="0" rIns="0" bIns="0">
            <a:spAutoFit/>
          </a:bodyPr>
          <a:lstStyle>
            <a:lvl1pPr>
              <a:defRPr sz="2200" b="1" i="0">
                <a:solidFill>
                  <a:srgbClr val="1F4E79"/>
                </a:solidFill>
                <a:latin typeface="Arial"/>
                <a:ea typeface="+mj-ea"/>
                <a:cs typeface="Arial"/>
              </a:defRPr>
            </a:lvl1pPr>
          </a:lstStyle>
          <a:p>
            <a:r>
              <a:rPr lang="es-MX" sz="1400" b="0" kern="0" spc="-5" dirty="0">
                <a:solidFill>
                  <a:schemeClr val="tx1"/>
                </a:solidFill>
                <a:latin typeface="Century Gothic" panose="020B0502020202020204" pitchFamily="34" charset="0"/>
              </a:rPr>
              <a:t>Asegurado</a:t>
            </a:r>
            <a:endParaRPr lang="es-MX" sz="1400" b="0" kern="0" dirty="0">
              <a:solidFill>
                <a:schemeClr val="tx1"/>
              </a:solidFill>
            </a:endParaRPr>
          </a:p>
        </p:txBody>
      </p:sp>
      <p:sp>
        <p:nvSpPr>
          <p:cNvPr id="24" name="Título 7">
            <a:extLst>
              <a:ext uri="{FF2B5EF4-FFF2-40B4-BE49-F238E27FC236}">
                <a16:creationId xmlns:a16="http://schemas.microsoft.com/office/drawing/2014/main" id="{C0002ED2-13B9-0D90-49CE-C01B0BD8608F}"/>
              </a:ext>
            </a:extLst>
          </p:cNvPr>
          <p:cNvSpPr txBox="1">
            <a:spLocks/>
          </p:cNvSpPr>
          <p:nvPr/>
        </p:nvSpPr>
        <p:spPr>
          <a:xfrm>
            <a:off x="4362789" y="733891"/>
            <a:ext cx="3255044" cy="215444"/>
          </a:xfrm>
          <a:prstGeom prst="rect">
            <a:avLst/>
          </a:prstGeom>
        </p:spPr>
        <p:txBody>
          <a:bodyPr wrap="square" lIns="0" tIns="0" rIns="0" bIns="0">
            <a:spAutoFit/>
          </a:bodyPr>
          <a:lstStyle>
            <a:lvl1pPr>
              <a:defRPr sz="2200" b="1" i="0">
                <a:solidFill>
                  <a:srgbClr val="1F4E79"/>
                </a:solidFill>
                <a:latin typeface="Arial"/>
                <a:ea typeface="+mj-ea"/>
                <a:cs typeface="Arial"/>
              </a:defRPr>
            </a:lvl1pPr>
          </a:lstStyle>
          <a:p>
            <a:r>
              <a:rPr lang="es-MX" sz="1400" b="0" kern="0" spc="-5" dirty="0">
                <a:solidFill>
                  <a:schemeClr val="tx1"/>
                </a:solidFill>
                <a:latin typeface="Century Gothic" panose="020B0502020202020204" pitchFamily="34" charset="0"/>
              </a:rPr>
              <a:t>Centro de Atención Telefónica  (CAT)</a:t>
            </a:r>
            <a:endParaRPr lang="es-MX" sz="1400" b="0" kern="0" dirty="0">
              <a:solidFill>
                <a:schemeClr val="tx1"/>
              </a:solidFill>
            </a:endParaRPr>
          </a:p>
        </p:txBody>
      </p:sp>
      <p:sp>
        <p:nvSpPr>
          <p:cNvPr id="26" name="Flecha: a la derecha 25">
            <a:extLst>
              <a:ext uri="{FF2B5EF4-FFF2-40B4-BE49-F238E27FC236}">
                <a16:creationId xmlns:a16="http://schemas.microsoft.com/office/drawing/2014/main" id="{58A605BD-3FD0-38CE-35E6-EB99296668E1}"/>
              </a:ext>
            </a:extLst>
          </p:cNvPr>
          <p:cNvSpPr/>
          <p:nvPr/>
        </p:nvSpPr>
        <p:spPr>
          <a:xfrm rot="10800000">
            <a:off x="7805589" y="4665760"/>
            <a:ext cx="457200" cy="338554"/>
          </a:xfrm>
          <a:prstGeom prst="rightArrow">
            <a:avLst/>
          </a:prstGeom>
          <a:solidFill>
            <a:schemeClr val="accent1">
              <a:lumMod val="60000"/>
              <a:lumOff val="40000"/>
            </a:schemeClr>
          </a:solidFill>
          <a:ln>
            <a:solidFill>
              <a:schemeClr val="accent1">
                <a:lumMod val="60000"/>
                <a:lumOff val="4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8" name="Título 7">
            <a:extLst>
              <a:ext uri="{FF2B5EF4-FFF2-40B4-BE49-F238E27FC236}">
                <a16:creationId xmlns:a16="http://schemas.microsoft.com/office/drawing/2014/main" id="{FEB56EEF-B7F6-78E5-0EAD-ABDF24B2880B}"/>
              </a:ext>
            </a:extLst>
          </p:cNvPr>
          <p:cNvSpPr txBox="1">
            <a:spLocks/>
          </p:cNvSpPr>
          <p:nvPr/>
        </p:nvSpPr>
        <p:spPr>
          <a:xfrm>
            <a:off x="5241265" y="3608709"/>
            <a:ext cx="1444359" cy="215444"/>
          </a:xfrm>
          <a:prstGeom prst="rect">
            <a:avLst/>
          </a:prstGeom>
        </p:spPr>
        <p:txBody>
          <a:bodyPr wrap="square" lIns="0" tIns="0" rIns="0" bIns="0">
            <a:spAutoFit/>
          </a:bodyPr>
          <a:lstStyle>
            <a:lvl1pPr>
              <a:defRPr sz="2200" b="1" i="0">
                <a:solidFill>
                  <a:srgbClr val="1F4E79"/>
                </a:solidFill>
                <a:latin typeface="Arial"/>
                <a:ea typeface="+mj-ea"/>
                <a:cs typeface="Arial"/>
              </a:defRPr>
            </a:lvl1pPr>
          </a:lstStyle>
          <a:p>
            <a:r>
              <a:rPr lang="es-MX" sz="1400" b="0" kern="0" spc="-5" dirty="0">
                <a:solidFill>
                  <a:schemeClr val="tx1"/>
                </a:solidFill>
                <a:latin typeface="Century Gothic" panose="020B0502020202020204" pitchFamily="34" charset="0"/>
              </a:rPr>
              <a:t>Aseguradora</a:t>
            </a:r>
            <a:endParaRPr lang="es-MX" sz="1400" b="0" kern="0" dirty="0">
              <a:solidFill>
                <a:schemeClr val="tx1"/>
              </a:solidFill>
            </a:endParaRPr>
          </a:p>
        </p:txBody>
      </p:sp>
      <p:sp>
        <p:nvSpPr>
          <p:cNvPr id="30" name="CuadroTexto 29">
            <a:extLst>
              <a:ext uri="{FF2B5EF4-FFF2-40B4-BE49-F238E27FC236}">
                <a16:creationId xmlns:a16="http://schemas.microsoft.com/office/drawing/2014/main" id="{66F0AD9A-5C8B-F448-8D96-5F46A07A27FE}"/>
              </a:ext>
            </a:extLst>
          </p:cNvPr>
          <p:cNvSpPr txBox="1"/>
          <p:nvPr/>
        </p:nvSpPr>
        <p:spPr>
          <a:xfrm>
            <a:off x="8665379" y="4339623"/>
            <a:ext cx="3133317" cy="769441"/>
          </a:xfrm>
          <a:prstGeom prst="rect">
            <a:avLst/>
          </a:prstGeom>
          <a:noFill/>
        </p:spPr>
        <p:txBody>
          <a:bodyPr wrap="square">
            <a:spAutoFit/>
          </a:bodyPr>
          <a:lstStyle/>
          <a:p>
            <a:pPr algn="just"/>
            <a:r>
              <a:rPr lang="es-MX" sz="1100" dirty="0">
                <a:latin typeface="Century Gothic" panose="020B0502020202020204" pitchFamily="34" charset="0"/>
              </a:rPr>
              <a:t>Recibe al asegurado. </a:t>
            </a:r>
          </a:p>
          <a:p>
            <a:pPr algn="just"/>
            <a:r>
              <a:rPr lang="es-MX" sz="1100" dirty="0">
                <a:latin typeface="Century Gothic" panose="020B0502020202020204" pitchFamily="34" charset="0"/>
              </a:rPr>
              <a:t>Da a conocer las políticas internas.</a:t>
            </a:r>
          </a:p>
          <a:p>
            <a:pPr algn="just"/>
            <a:r>
              <a:rPr lang="es-MX" sz="1100" dirty="0">
                <a:latin typeface="Century Gothic" panose="020B0502020202020204" pitchFamily="34" charset="0"/>
              </a:rPr>
              <a:t>Depósitos puede ser solicitado o no.</a:t>
            </a:r>
          </a:p>
          <a:p>
            <a:pPr algn="just"/>
            <a:endParaRPr lang="es-MX" sz="1100" dirty="0">
              <a:latin typeface="Century Gothic" panose="020B0502020202020204" pitchFamily="34" charset="0"/>
            </a:endParaRPr>
          </a:p>
        </p:txBody>
      </p:sp>
      <p:sp>
        <p:nvSpPr>
          <p:cNvPr id="5" name="Rectángulo: esquinas redondeadas 4">
            <a:extLst>
              <a:ext uri="{FF2B5EF4-FFF2-40B4-BE49-F238E27FC236}">
                <a16:creationId xmlns:a16="http://schemas.microsoft.com/office/drawing/2014/main" id="{6CA96FBC-D4F7-D8F8-3234-F6D374F49E9A}"/>
              </a:ext>
            </a:extLst>
          </p:cNvPr>
          <p:cNvSpPr/>
          <p:nvPr/>
        </p:nvSpPr>
        <p:spPr>
          <a:xfrm>
            <a:off x="4155513" y="1020754"/>
            <a:ext cx="3446292" cy="1874559"/>
          </a:xfrm>
          <a:prstGeom prst="roundRect">
            <a:avLst/>
          </a:prstGeom>
          <a:noFill/>
          <a:ln>
            <a:solidFill>
              <a:schemeClr val="tx2">
                <a:lumMod val="60000"/>
                <a:lumOff val="4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 name="CuadroTexto 5">
            <a:extLst>
              <a:ext uri="{FF2B5EF4-FFF2-40B4-BE49-F238E27FC236}">
                <a16:creationId xmlns:a16="http://schemas.microsoft.com/office/drawing/2014/main" id="{1C6C45AA-5F47-7446-FFE8-21C60E1351CE}"/>
              </a:ext>
            </a:extLst>
          </p:cNvPr>
          <p:cNvSpPr txBox="1"/>
          <p:nvPr/>
        </p:nvSpPr>
        <p:spPr>
          <a:xfrm>
            <a:off x="4192563" y="1124245"/>
            <a:ext cx="3446292" cy="1508105"/>
          </a:xfrm>
          <a:prstGeom prst="rect">
            <a:avLst/>
          </a:prstGeom>
          <a:noFill/>
        </p:spPr>
        <p:txBody>
          <a:bodyPr wrap="square">
            <a:spAutoFit/>
          </a:bodyPr>
          <a:lstStyle/>
          <a:p>
            <a:pPr algn="just"/>
            <a:r>
              <a:rPr lang="es-MX" sz="1150" dirty="0">
                <a:latin typeface="Century Gothic" panose="020B0502020202020204" pitchFamily="34" charset="0"/>
              </a:rPr>
              <a:t>-Solicita nombre y teléfono de contacto.</a:t>
            </a:r>
          </a:p>
          <a:p>
            <a:pPr algn="just"/>
            <a:r>
              <a:rPr lang="es-MX" sz="1150" dirty="0">
                <a:latin typeface="Century Gothic" panose="020B0502020202020204" pitchFamily="34" charset="0"/>
              </a:rPr>
              <a:t>-Verifica los datos del asegurado en la Base de datos. </a:t>
            </a:r>
          </a:p>
          <a:p>
            <a:pPr algn="just"/>
            <a:r>
              <a:rPr lang="es-MX" sz="1150" dirty="0">
                <a:latin typeface="Century Gothic" panose="020B0502020202020204" pitchFamily="34" charset="0"/>
              </a:rPr>
              <a:t>-Indica al hospital o clínica más cercano al que deberá dirigirse el asegurado para recibir su atención médica.</a:t>
            </a:r>
          </a:p>
          <a:p>
            <a:pPr algn="just"/>
            <a:r>
              <a:rPr lang="es-MX" sz="1150" dirty="0">
                <a:latin typeface="Century Gothic" panose="020B0502020202020204" pitchFamily="34" charset="0"/>
              </a:rPr>
              <a:t>-Informa al asegurado los documentos que deberá presentar al llegar al hospital. </a:t>
            </a:r>
          </a:p>
        </p:txBody>
      </p:sp>
      <p:sp>
        <p:nvSpPr>
          <p:cNvPr id="10" name="Rectángulo: esquinas redondeadas 9">
            <a:extLst>
              <a:ext uri="{FF2B5EF4-FFF2-40B4-BE49-F238E27FC236}">
                <a16:creationId xmlns:a16="http://schemas.microsoft.com/office/drawing/2014/main" id="{2A3ED058-B0A8-9292-CD46-278E45C64231}"/>
              </a:ext>
            </a:extLst>
          </p:cNvPr>
          <p:cNvSpPr/>
          <p:nvPr/>
        </p:nvSpPr>
        <p:spPr>
          <a:xfrm>
            <a:off x="8352404" y="1020754"/>
            <a:ext cx="3446292" cy="1874559"/>
          </a:xfrm>
          <a:prstGeom prst="roundRect">
            <a:avLst/>
          </a:prstGeom>
          <a:noFill/>
          <a:ln>
            <a:solidFill>
              <a:schemeClr val="tx2">
                <a:lumMod val="60000"/>
                <a:lumOff val="4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 name="Flecha: a la derecha 10">
            <a:extLst>
              <a:ext uri="{FF2B5EF4-FFF2-40B4-BE49-F238E27FC236}">
                <a16:creationId xmlns:a16="http://schemas.microsoft.com/office/drawing/2014/main" id="{A9E6E74F-0624-4B87-16D6-CF903F121E50}"/>
              </a:ext>
            </a:extLst>
          </p:cNvPr>
          <p:cNvSpPr/>
          <p:nvPr/>
        </p:nvSpPr>
        <p:spPr>
          <a:xfrm>
            <a:off x="7719052" y="1745012"/>
            <a:ext cx="457200" cy="338554"/>
          </a:xfrm>
          <a:prstGeom prst="rightArrow">
            <a:avLst/>
          </a:prstGeom>
          <a:solidFill>
            <a:schemeClr val="accent1">
              <a:lumMod val="60000"/>
              <a:lumOff val="40000"/>
            </a:schemeClr>
          </a:solidFill>
          <a:ln>
            <a:solidFill>
              <a:schemeClr val="accent1">
                <a:lumMod val="60000"/>
                <a:lumOff val="4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 name="CuadroTexto 11">
            <a:extLst>
              <a:ext uri="{FF2B5EF4-FFF2-40B4-BE49-F238E27FC236}">
                <a16:creationId xmlns:a16="http://schemas.microsoft.com/office/drawing/2014/main" id="{8B18DD0C-FEC0-B33B-3656-B78E5276741E}"/>
              </a:ext>
            </a:extLst>
          </p:cNvPr>
          <p:cNvSpPr txBox="1"/>
          <p:nvPr/>
        </p:nvSpPr>
        <p:spPr>
          <a:xfrm>
            <a:off x="8352404" y="1160651"/>
            <a:ext cx="3446292" cy="1685077"/>
          </a:xfrm>
          <a:prstGeom prst="rect">
            <a:avLst/>
          </a:prstGeom>
          <a:noFill/>
        </p:spPr>
        <p:txBody>
          <a:bodyPr wrap="square">
            <a:spAutoFit/>
          </a:bodyPr>
          <a:lstStyle/>
          <a:p>
            <a:pPr algn="just"/>
            <a:r>
              <a:rPr lang="es-MX" sz="1150" dirty="0">
                <a:latin typeface="Century Gothic" panose="020B0502020202020204" pitchFamily="34" charset="0"/>
              </a:rPr>
              <a:t>Proporcionar al hospital :</a:t>
            </a:r>
          </a:p>
          <a:p>
            <a:pPr algn="just"/>
            <a:endParaRPr lang="es-MX" sz="1150" dirty="0">
              <a:latin typeface="Century Gothic" panose="020B0502020202020204" pitchFamily="34" charset="0"/>
            </a:endParaRPr>
          </a:p>
          <a:p>
            <a:pPr marL="171450" indent="-171450" algn="just">
              <a:buFont typeface="Courier New" panose="02070309020205020404" pitchFamily="49" charset="0"/>
              <a:buChar char="o"/>
            </a:pPr>
            <a:r>
              <a:rPr lang="es-MX" sz="1150" dirty="0">
                <a:latin typeface="Century Gothic" panose="020B0502020202020204" pitchFamily="34" charset="0"/>
              </a:rPr>
              <a:t>Identificación oficial con fotografía o del responsable del paciente en caso de ser  menor de edad.</a:t>
            </a:r>
          </a:p>
          <a:p>
            <a:pPr marL="171450" indent="-171450" algn="just">
              <a:buFont typeface="Courier New" panose="02070309020205020404" pitchFamily="49" charset="0"/>
              <a:buChar char="o"/>
            </a:pPr>
            <a:r>
              <a:rPr lang="es-MX" sz="1150" dirty="0">
                <a:latin typeface="Century Gothic" panose="020B0502020202020204" pitchFamily="34" charset="0"/>
              </a:rPr>
              <a:t>Aviso de accidente requisitado, firmado y sellado por la institución.</a:t>
            </a:r>
          </a:p>
          <a:p>
            <a:pPr marL="171450" indent="-171450" algn="just">
              <a:buFont typeface="Courier New" panose="02070309020205020404" pitchFamily="49" charset="0"/>
              <a:buChar char="o"/>
            </a:pPr>
            <a:r>
              <a:rPr lang="es-MX" sz="1150" dirty="0">
                <a:latin typeface="Century Gothic" panose="020B0502020202020204" pitchFamily="34" charset="0"/>
              </a:rPr>
              <a:t>Constancia de estudios, credencial de la escuela.</a:t>
            </a:r>
          </a:p>
        </p:txBody>
      </p:sp>
      <p:sp>
        <p:nvSpPr>
          <p:cNvPr id="19" name="Flecha: a la derecha 18">
            <a:extLst>
              <a:ext uri="{FF2B5EF4-FFF2-40B4-BE49-F238E27FC236}">
                <a16:creationId xmlns:a16="http://schemas.microsoft.com/office/drawing/2014/main" id="{3D317CCE-622C-612E-BE89-03C5FF620949}"/>
              </a:ext>
            </a:extLst>
          </p:cNvPr>
          <p:cNvSpPr/>
          <p:nvPr/>
        </p:nvSpPr>
        <p:spPr>
          <a:xfrm rot="5400000">
            <a:off x="9870684" y="3120517"/>
            <a:ext cx="457200" cy="338554"/>
          </a:xfrm>
          <a:prstGeom prst="rightArrow">
            <a:avLst/>
          </a:prstGeom>
          <a:solidFill>
            <a:schemeClr val="accent1">
              <a:lumMod val="60000"/>
              <a:lumOff val="40000"/>
            </a:schemeClr>
          </a:solidFill>
          <a:ln>
            <a:solidFill>
              <a:schemeClr val="accent1">
                <a:lumMod val="60000"/>
                <a:lumOff val="4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9" name="Rectángulo: esquinas redondeadas 28">
            <a:extLst>
              <a:ext uri="{FF2B5EF4-FFF2-40B4-BE49-F238E27FC236}">
                <a16:creationId xmlns:a16="http://schemas.microsoft.com/office/drawing/2014/main" id="{C4A76ABD-1B77-4FDD-F1B3-71D386ABBDA9}"/>
              </a:ext>
            </a:extLst>
          </p:cNvPr>
          <p:cNvSpPr/>
          <p:nvPr/>
        </p:nvSpPr>
        <p:spPr>
          <a:xfrm>
            <a:off x="8386922" y="3879877"/>
            <a:ext cx="3544110" cy="1956873"/>
          </a:xfrm>
          <a:prstGeom prst="roundRect">
            <a:avLst/>
          </a:prstGeom>
          <a:noFill/>
          <a:ln>
            <a:solidFill>
              <a:schemeClr val="tx2">
                <a:lumMod val="60000"/>
                <a:lumOff val="4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31" name="Título 7">
            <a:extLst>
              <a:ext uri="{FF2B5EF4-FFF2-40B4-BE49-F238E27FC236}">
                <a16:creationId xmlns:a16="http://schemas.microsoft.com/office/drawing/2014/main" id="{7C2A34F4-D150-8EF5-5CF5-9A352AD12B9E}"/>
              </a:ext>
            </a:extLst>
          </p:cNvPr>
          <p:cNvSpPr txBox="1">
            <a:spLocks/>
          </p:cNvSpPr>
          <p:nvPr/>
        </p:nvSpPr>
        <p:spPr>
          <a:xfrm>
            <a:off x="9697061" y="3608975"/>
            <a:ext cx="1143000" cy="215444"/>
          </a:xfrm>
          <a:prstGeom prst="rect">
            <a:avLst/>
          </a:prstGeom>
        </p:spPr>
        <p:txBody>
          <a:bodyPr wrap="square" lIns="0" tIns="0" rIns="0" bIns="0">
            <a:spAutoFit/>
          </a:bodyPr>
          <a:lstStyle>
            <a:lvl1pPr>
              <a:defRPr sz="2200" b="1" i="0">
                <a:solidFill>
                  <a:srgbClr val="1F4E79"/>
                </a:solidFill>
                <a:latin typeface="Arial"/>
                <a:ea typeface="+mj-ea"/>
                <a:cs typeface="Arial"/>
              </a:defRPr>
            </a:lvl1pPr>
          </a:lstStyle>
          <a:p>
            <a:r>
              <a:rPr lang="es-MX" sz="1400" b="0" kern="0" spc="-5" dirty="0">
                <a:solidFill>
                  <a:schemeClr val="tx1"/>
                </a:solidFill>
                <a:latin typeface="Century Gothic" panose="020B0502020202020204" pitchFamily="34" charset="0"/>
              </a:rPr>
              <a:t>Hospital</a:t>
            </a:r>
            <a:endParaRPr lang="es-MX" sz="1400" b="0" kern="0" dirty="0">
              <a:solidFill>
                <a:schemeClr val="tx1"/>
              </a:solidFill>
            </a:endParaRPr>
          </a:p>
        </p:txBody>
      </p:sp>
      <p:sp>
        <p:nvSpPr>
          <p:cNvPr id="32" name="Rectángulo: esquinas redondeadas 31">
            <a:extLst>
              <a:ext uri="{FF2B5EF4-FFF2-40B4-BE49-F238E27FC236}">
                <a16:creationId xmlns:a16="http://schemas.microsoft.com/office/drawing/2014/main" id="{6C7C7549-708B-641B-0BAA-44106D1C39AD}"/>
              </a:ext>
            </a:extLst>
          </p:cNvPr>
          <p:cNvSpPr/>
          <p:nvPr/>
        </p:nvSpPr>
        <p:spPr>
          <a:xfrm>
            <a:off x="4214804" y="3898936"/>
            <a:ext cx="3446292" cy="1972147"/>
          </a:xfrm>
          <a:prstGeom prst="roundRect">
            <a:avLst/>
          </a:prstGeom>
          <a:noFill/>
          <a:ln>
            <a:solidFill>
              <a:schemeClr val="tx2">
                <a:lumMod val="60000"/>
                <a:lumOff val="4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33" name="CuadroTexto 32">
            <a:extLst>
              <a:ext uri="{FF2B5EF4-FFF2-40B4-BE49-F238E27FC236}">
                <a16:creationId xmlns:a16="http://schemas.microsoft.com/office/drawing/2014/main" id="{58EA1335-4EC0-099E-B2C6-9E9F5E9357B4}"/>
              </a:ext>
            </a:extLst>
          </p:cNvPr>
          <p:cNvSpPr txBox="1"/>
          <p:nvPr/>
        </p:nvSpPr>
        <p:spPr>
          <a:xfrm>
            <a:off x="4420327" y="4280313"/>
            <a:ext cx="3109627" cy="938719"/>
          </a:xfrm>
          <a:prstGeom prst="rect">
            <a:avLst/>
          </a:prstGeom>
          <a:noFill/>
        </p:spPr>
        <p:txBody>
          <a:bodyPr wrap="square">
            <a:spAutoFit/>
          </a:bodyPr>
          <a:lstStyle/>
          <a:p>
            <a:pPr algn="just"/>
            <a:endParaRPr lang="es-MX" sz="1100" dirty="0">
              <a:latin typeface="Century Gothic" panose="020B0502020202020204" pitchFamily="34" charset="0"/>
            </a:endParaRPr>
          </a:p>
          <a:p>
            <a:pPr algn="just"/>
            <a:r>
              <a:rPr lang="es-MX" sz="1100" dirty="0">
                <a:latin typeface="Century Gothic" panose="020B0502020202020204" pitchFamily="34" charset="0"/>
              </a:rPr>
              <a:t>Confirma documentación completa y/o solicita más información.</a:t>
            </a:r>
          </a:p>
          <a:p>
            <a:pPr algn="just"/>
            <a:r>
              <a:rPr lang="es-MX" sz="1100" dirty="0">
                <a:latin typeface="Century Gothic" panose="020B0502020202020204" pitchFamily="34" charset="0"/>
              </a:rPr>
              <a:t>Realiza carta dictamen.</a:t>
            </a:r>
          </a:p>
          <a:p>
            <a:pPr algn="just"/>
            <a:endParaRPr lang="es-MX" sz="1100" dirty="0">
              <a:latin typeface="Century Gothic" panose="020B0502020202020204" pitchFamily="34" charset="0"/>
            </a:endParaRPr>
          </a:p>
        </p:txBody>
      </p:sp>
      <p:sp>
        <p:nvSpPr>
          <p:cNvPr id="34" name="Flecha: a la derecha 33">
            <a:extLst>
              <a:ext uri="{FF2B5EF4-FFF2-40B4-BE49-F238E27FC236}">
                <a16:creationId xmlns:a16="http://schemas.microsoft.com/office/drawing/2014/main" id="{8DE7F2AC-942C-62BE-955E-40409ECF65C4}"/>
              </a:ext>
            </a:extLst>
          </p:cNvPr>
          <p:cNvSpPr/>
          <p:nvPr/>
        </p:nvSpPr>
        <p:spPr>
          <a:xfrm rot="10800000">
            <a:off x="3559307" y="4647500"/>
            <a:ext cx="457200" cy="338554"/>
          </a:xfrm>
          <a:prstGeom prst="rightArrow">
            <a:avLst/>
          </a:prstGeom>
          <a:solidFill>
            <a:schemeClr val="accent1">
              <a:lumMod val="60000"/>
              <a:lumOff val="40000"/>
            </a:schemeClr>
          </a:solidFill>
          <a:ln>
            <a:solidFill>
              <a:schemeClr val="accent1">
                <a:lumMod val="60000"/>
                <a:lumOff val="4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35" name="Rectángulo: esquinas redondeadas 34">
            <a:extLst>
              <a:ext uri="{FF2B5EF4-FFF2-40B4-BE49-F238E27FC236}">
                <a16:creationId xmlns:a16="http://schemas.microsoft.com/office/drawing/2014/main" id="{3C0B24FA-BFD9-07BD-4A60-5AE2A9300E37}"/>
              </a:ext>
            </a:extLst>
          </p:cNvPr>
          <p:cNvSpPr/>
          <p:nvPr/>
        </p:nvSpPr>
        <p:spPr>
          <a:xfrm>
            <a:off x="198654" y="3922737"/>
            <a:ext cx="3230395" cy="1946894"/>
          </a:xfrm>
          <a:prstGeom prst="roundRect">
            <a:avLst/>
          </a:prstGeom>
          <a:noFill/>
          <a:ln>
            <a:solidFill>
              <a:schemeClr val="tx2">
                <a:lumMod val="60000"/>
                <a:lumOff val="4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36" name="Título 7">
            <a:extLst>
              <a:ext uri="{FF2B5EF4-FFF2-40B4-BE49-F238E27FC236}">
                <a16:creationId xmlns:a16="http://schemas.microsoft.com/office/drawing/2014/main" id="{C6F8BB01-E9F6-5CAF-2227-714F84F2CDC9}"/>
              </a:ext>
            </a:extLst>
          </p:cNvPr>
          <p:cNvSpPr txBox="1">
            <a:spLocks/>
          </p:cNvSpPr>
          <p:nvPr/>
        </p:nvSpPr>
        <p:spPr>
          <a:xfrm>
            <a:off x="1305754" y="3608709"/>
            <a:ext cx="1143000" cy="215444"/>
          </a:xfrm>
          <a:prstGeom prst="rect">
            <a:avLst/>
          </a:prstGeom>
        </p:spPr>
        <p:txBody>
          <a:bodyPr wrap="square" lIns="0" tIns="0" rIns="0" bIns="0">
            <a:spAutoFit/>
          </a:bodyPr>
          <a:lstStyle>
            <a:lvl1pPr>
              <a:defRPr sz="2200" b="1" i="0">
                <a:solidFill>
                  <a:srgbClr val="1F4E79"/>
                </a:solidFill>
                <a:latin typeface="Arial"/>
                <a:ea typeface="+mj-ea"/>
                <a:cs typeface="Arial"/>
              </a:defRPr>
            </a:lvl1pPr>
          </a:lstStyle>
          <a:p>
            <a:r>
              <a:rPr lang="es-MX" sz="1400" b="0" kern="0" spc="-5" dirty="0">
                <a:solidFill>
                  <a:schemeClr val="tx1"/>
                </a:solidFill>
                <a:latin typeface="Century Gothic" panose="020B0502020202020204" pitchFamily="34" charset="0"/>
              </a:rPr>
              <a:t>Hospital</a:t>
            </a:r>
            <a:endParaRPr lang="es-MX" sz="1400" b="0" kern="0" dirty="0">
              <a:solidFill>
                <a:schemeClr val="tx1"/>
              </a:solidFill>
            </a:endParaRPr>
          </a:p>
        </p:txBody>
      </p:sp>
      <p:sp>
        <p:nvSpPr>
          <p:cNvPr id="37" name="CuadroTexto 36">
            <a:extLst>
              <a:ext uri="{FF2B5EF4-FFF2-40B4-BE49-F238E27FC236}">
                <a16:creationId xmlns:a16="http://schemas.microsoft.com/office/drawing/2014/main" id="{6482F727-8C8B-B175-F4DA-B0FC9F2AF734}"/>
              </a:ext>
            </a:extLst>
          </p:cNvPr>
          <p:cNvSpPr txBox="1"/>
          <p:nvPr/>
        </p:nvSpPr>
        <p:spPr>
          <a:xfrm>
            <a:off x="322440" y="4360853"/>
            <a:ext cx="3109627" cy="938719"/>
          </a:xfrm>
          <a:prstGeom prst="rect">
            <a:avLst/>
          </a:prstGeom>
          <a:noFill/>
        </p:spPr>
        <p:txBody>
          <a:bodyPr wrap="square">
            <a:spAutoFit/>
          </a:bodyPr>
          <a:lstStyle/>
          <a:p>
            <a:pPr algn="just"/>
            <a:r>
              <a:rPr lang="es-MX" sz="1100" dirty="0">
                <a:latin typeface="Century Gothic" panose="020B0502020202020204" pitchFamily="34" charset="0"/>
              </a:rPr>
              <a:t>Recibe carta dictamen. </a:t>
            </a:r>
          </a:p>
          <a:p>
            <a:pPr algn="just"/>
            <a:r>
              <a:rPr lang="es-MX" sz="1100" dirty="0">
                <a:latin typeface="Century Gothic" panose="020B0502020202020204" pitchFamily="34" charset="0"/>
              </a:rPr>
              <a:t>Realiza cobros por gastos no cubiertos en caso de haberlos. </a:t>
            </a:r>
          </a:p>
          <a:p>
            <a:pPr algn="just"/>
            <a:r>
              <a:rPr lang="es-MX" sz="1100" dirty="0">
                <a:latin typeface="Century Gothic" panose="020B0502020202020204" pitchFamily="34" charset="0"/>
              </a:rPr>
              <a:t>Da salida al asegurado. </a:t>
            </a:r>
          </a:p>
          <a:p>
            <a:pPr algn="just"/>
            <a:endParaRPr lang="es-MX" sz="1100" dirty="0">
              <a:latin typeface="Century Gothic" panose="020B0502020202020204" pitchFamily="34" charset="0"/>
            </a:endParaRPr>
          </a:p>
        </p:txBody>
      </p:sp>
      <p:sp>
        <p:nvSpPr>
          <p:cNvPr id="38" name="object 4">
            <a:extLst>
              <a:ext uri="{FF2B5EF4-FFF2-40B4-BE49-F238E27FC236}">
                <a16:creationId xmlns:a16="http://schemas.microsoft.com/office/drawing/2014/main" id="{8566B28A-A09B-DE6E-3182-90ACC925AD3E}"/>
              </a:ext>
            </a:extLst>
          </p:cNvPr>
          <p:cNvSpPr txBox="1">
            <a:spLocks/>
          </p:cNvSpPr>
          <p:nvPr/>
        </p:nvSpPr>
        <p:spPr>
          <a:xfrm>
            <a:off x="17489" y="5951643"/>
            <a:ext cx="12192000" cy="247760"/>
          </a:xfrm>
          <a:prstGeom prst="rect">
            <a:avLst/>
          </a:prstGeom>
        </p:spPr>
        <p:txBody>
          <a:bodyPr vert="horz" wrap="square" lIns="0" tIns="12065" rIns="0" bIns="0" rtlCol="0">
            <a:spAutoFit/>
          </a:bodyPr>
          <a:lstStyle>
            <a:lvl1pPr>
              <a:defRPr sz="2200" b="1" i="0">
                <a:solidFill>
                  <a:srgbClr val="1F4E79"/>
                </a:solidFill>
                <a:latin typeface="Arial"/>
                <a:ea typeface="+mj-ea"/>
                <a:cs typeface="Arial"/>
              </a:defRPr>
            </a:lvl1pPr>
          </a:lstStyle>
          <a:p>
            <a:pPr marL="12700" algn="just">
              <a:lnSpc>
                <a:spcPts val="2055"/>
              </a:lnSpc>
              <a:tabLst>
                <a:tab pos="240665" algn="l"/>
                <a:tab pos="241300" algn="l"/>
              </a:tabLst>
            </a:pPr>
            <a:r>
              <a:rPr lang="es-MX" sz="1250" spc="-25" dirty="0">
                <a:latin typeface="Century Gothic" panose="020B0502020202020204" pitchFamily="34" charset="0"/>
                <a:cs typeface="Calibri"/>
              </a:rPr>
              <a:t>Para</a:t>
            </a:r>
            <a:r>
              <a:rPr lang="es-MX" sz="1250" dirty="0">
                <a:latin typeface="Century Gothic" panose="020B0502020202020204" pitchFamily="34" charset="0"/>
                <a:cs typeface="Calibri"/>
              </a:rPr>
              <a:t> </a:t>
            </a:r>
            <a:r>
              <a:rPr lang="es-MX" sz="1250" spc="-5" dirty="0">
                <a:latin typeface="Century Gothic" panose="020B0502020202020204" pitchFamily="34" charset="0"/>
                <a:cs typeface="Calibri"/>
              </a:rPr>
              <a:t>que</a:t>
            </a:r>
            <a:r>
              <a:rPr lang="es-MX" sz="1250" spc="20" dirty="0">
                <a:latin typeface="Century Gothic" panose="020B0502020202020204" pitchFamily="34" charset="0"/>
                <a:cs typeface="Calibri"/>
              </a:rPr>
              <a:t> </a:t>
            </a:r>
            <a:r>
              <a:rPr lang="es-MX" sz="1250" spc="-10" dirty="0">
                <a:latin typeface="Century Gothic" panose="020B0502020202020204" pitchFamily="34" charset="0"/>
                <a:cs typeface="Calibri"/>
              </a:rPr>
              <a:t>proceda</a:t>
            </a:r>
            <a:r>
              <a:rPr lang="es-MX" sz="1250" spc="20" dirty="0">
                <a:latin typeface="Century Gothic" panose="020B0502020202020204" pitchFamily="34" charset="0"/>
                <a:cs typeface="Calibri"/>
              </a:rPr>
              <a:t> </a:t>
            </a:r>
            <a:r>
              <a:rPr lang="es-MX" sz="1250" dirty="0">
                <a:latin typeface="Century Gothic" panose="020B0502020202020204" pitchFamily="34" charset="0"/>
                <a:cs typeface="Calibri"/>
              </a:rPr>
              <a:t>el</a:t>
            </a:r>
            <a:r>
              <a:rPr lang="es-MX" sz="1250" spc="5" dirty="0">
                <a:latin typeface="Century Gothic" panose="020B0502020202020204" pitchFamily="34" charset="0"/>
                <a:cs typeface="Calibri"/>
              </a:rPr>
              <a:t> </a:t>
            </a:r>
            <a:r>
              <a:rPr lang="es-MX" sz="1250" spc="-15" dirty="0">
                <a:latin typeface="Century Gothic" panose="020B0502020202020204" pitchFamily="34" charset="0"/>
                <a:cs typeface="Calibri"/>
              </a:rPr>
              <a:t>Pago</a:t>
            </a:r>
            <a:r>
              <a:rPr lang="es-MX" sz="1250" spc="10" dirty="0">
                <a:latin typeface="Century Gothic" panose="020B0502020202020204" pitchFamily="34" charset="0"/>
                <a:cs typeface="Calibri"/>
              </a:rPr>
              <a:t> </a:t>
            </a:r>
            <a:r>
              <a:rPr lang="es-MX" sz="1250" spc="-10" dirty="0">
                <a:latin typeface="Century Gothic" panose="020B0502020202020204" pitchFamily="34" charset="0"/>
                <a:cs typeface="Calibri"/>
              </a:rPr>
              <a:t>Directo</a:t>
            </a:r>
            <a:r>
              <a:rPr lang="es-MX" sz="1250" spc="10" dirty="0">
                <a:latin typeface="Century Gothic" panose="020B0502020202020204" pitchFamily="34" charset="0"/>
                <a:cs typeface="Calibri"/>
              </a:rPr>
              <a:t> </a:t>
            </a:r>
            <a:r>
              <a:rPr lang="es-MX" sz="1250" spc="-5" dirty="0">
                <a:latin typeface="Century Gothic" panose="020B0502020202020204" pitchFamily="34" charset="0"/>
                <a:cs typeface="Calibri"/>
              </a:rPr>
              <a:t>se</a:t>
            </a:r>
            <a:r>
              <a:rPr lang="es-MX" sz="1250" spc="5" dirty="0">
                <a:latin typeface="Century Gothic" panose="020B0502020202020204" pitchFamily="34" charset="0"/>
                <a:cs typeface="Calibri"/>
              </a:rPr>
              <a:t> </a:t>
            </a:r>
            <a:r>
              <a:rPr lang="es-MX" sz="1250" spc="-5" dirty="0">
                <a:latin typeface="Century Gothic" panose="020B0502020202020204" pitchFamily="34" charset="0"/>
                <a:cs typeface="Calibri"/>
              </a:rPr>
              <a:t>debe</a:t>
            </a:r>
            <a:r>
              <a:rPr lang="es-MX" sz="1250" spc="15" dirty="0">
                <a:latin typeface="Century Gothic" panose="020B0502020202020204" pitchFamily="34" charset="0"/>
                <a:cs typeface="Calibri"/>
              </a:rPr>
              <a:t> </a:t>
            </a:r>
            <a:r>
              <a:rPr lang="es-MX" sz="1250" spc="-10" dirty="0">
                <a:latin typeface="Century Gothic" panose="020B0502020202020204" pitchFamily="34" charset="0"/>
                <a:cs typeface="Calibri"/>
              </a:rPr>
              <a:t>realizar</a:t>
            </a:r>
            <a:r>
              <a:rPr lang="es-MX" sz="1250" spc="10" dirty="0">
                <a:latin typeface="Century Gothic" panose="020B0502020202020204" pitchFamily="34" charset="0"/>
                <a:cs typeface="Calibri"/>
              </a:rPr>
              <a:t> </a:t>
            </a:r>
            <a:r>
              <a:rPr lang="es-MX" sz="1250" dirty="0">
                <a:latin typeface="Century Gothic" panose="020B0502020202020204" pitchFamily="34" charset="0"/>
                <a:cs typeface="Calibri"/>
              </a:rPr>
              <a:t>el</a:t>
            </a:r>
            <a:r>
              <a:rPr lang="es-MX" sz="1250" spc="5" dirty="0">
                <a:latin typeface="Century Gothic" panose="020B0502020202020204" pitchFamily="34" charset="0"/>
                <a:cs typeface="Calibri"/>
              </a:rPr>
              <a:t> </a:t>
            </a:r>
            <a:r>
              <a:rPr lang="es-MX" sz="1250" spc="-10" dirty="0">
                <a:latin typeface="Century Gothic" panose="020B0502020202020204" pitchFamily="34" charset="0"/>
                <a:cs typeface="Calibri"/>
              </a:rPr>
              <a:t>reporte</a:t>
            </a:r>
            <a:r>
              <a:rPr lang="es-MX" sz="1250" spc="30" dirty="0">
                <a:latin typeface="Century Gothic" panose="020B0502020202020204" pitchFamily="34" charset="0"/>
                <a:cs typeface="Calibri"/>
              </a:rPr>
              <a:t> </a:t>
            </a:r>
            <a:r>
              <a:rPr lang="es-MX" sz="1250" dirty="0">
                <a:latin typeface="Century Gothic" panose="020B0502020202020204" pitchFamily="34" charset="0"/>
                <a:cs typeface="Calibri"/>
              </a:rPr>
              <a:t>al</a:t>
            </a:r>
            <a:r>
              <a:rPr lang="es-MX" sz="1250" spc="-5" dirty="0">
                <a:latin typeface="Century Gothic" panose="020B0502020202020204" pitchFamily="34" charset="0"/>
                <a:cs typeface="Calibri"/>
              </a:rPr>
              <a:t> </a:t>
            </a:r>
            <a:r>
              <a:rPr lang="es-MX" sz="1250" spc="-50" dirty="0">
                <a:latin typeface="Century Gothic" panose="020B0502020202020204" pitchFamily="34" charset="0"/>
                <a:cs typeface="Calibri"/>
              </a:rPr>
              <a:t>CAT</a:t>
            </a:r>
            <a:r>
              <a:rPr lang="es-MX" sz="1250" spc="10" dirty="0">
                <a:latin typeface="Century Gothic" panose="020B0502020202020204" pitchFamily="34" charset="0"/>
                <a:cs typeface="Calibri"/>
              </a:rPr>
              <a:t> </a:t>
            </a:r>
            <a:r>
              <a:rPr lang="es-MX" sz="1250" spc="-10" dirty="0">
                <a:latin typeface="Century Gothic" panose="020B0502020202020204" pitchFamily="34" charset="0"/>
                <a:cs typeface="Calibri"/>
              </a:rPr>
              <a:t>dentro</a:t>
            </a:r>
            <a:r>
              <a:rPr lang="es-MX" sz="1250" dirty="0">
                <a:latin typeface="Century Gothic" panose="020B0502020202020204" pitchFamily="34" charset="0"/>
                <a:cs typeface="Calibri"/>
              </a:rPr>
              <a:t> </a:t>
            </a:r>
            <a:r>
              <a:rPr lang="es-MX" sz="1250" spc="-5" dirty="0">
                <a:latin typeface="Century Gothic" panose="020B0502020202020204" pitchFamily="34" charset="0"/>
                <a:cs typeface="Calibri"/>
              </a:rPr>
              <a:t>de</a:t>
            </a:r>
            <a:r>
              <a:rPr lang="es-MX" sz="1250" dirty="0">
                <a:latin typeface="Century Gothic" panose="020B0502020202020204" pitchFamily="34" charset="0"/>
                <a:cs typeface="Calibri"/>
              </a:rPr>
              <a:t> los</a:t>
            </a:r>
            <a:r>
              <a:rPr lang="es-MX" sz="1250" spc="15" dirty="0">
                <a:latin typeface="Century Gothic" panose="020B0502020202020204" pitchFamily="34" charset="0"/>
                <a:cs typeface="Calibri"/>
              </a:rPr>
              <a:t> </a:t>
            </a:r>
            <a:r>
              <a:rPr lang="es-MX" sz="1250" spc="-10" dirty="0">
                <a:latin typeface="Century Gothic" panose="020B0502020202020204" pitchFamily="34" charset="0"/>
                <a:cs typeface="Calibri"/>
              </a:rPr>
              <a:t>primeros</a:t>
            </a:r>
            <a:r>
              <a:rPr lang="es-MX" sz="1250" spc="35" dirty="0">
                <a:latin typeface="Century Gothic" panose="020B0502020202020204" pitchFamily="34" charset="0"/>
                <a:cs typeface="Calibri"/>
              </a:rPr>
              <a:t> </a:t>
            </a:r>
            <a:r>
              <a:rPr lang="es-MX" sz="1250" b="1" dirty="0">
                <a:solidFill>
                  <a:srgbClr val="FF0000"/>
                </a:solidFill>
                <a:latin typeface="Century Gothic" panose="020B0502020202020204" pitchFamily="34" charset="0"/>
                <a:cs typeface="Calibri"/>
              </a:rPr>
              <a:t>5 </a:t>
            </a:r>
            <a:r>
              <a:rPr lang="es-MX" sz="1250" spc="-5" dirty="0">
                <a:solidFill>
                  <a:srgbClr val="FF0000"/>
                </a:solidFill>
                <a:latin typeface="Century Gothic" panose="020B0502020202020204" pitchFamily="34" charset="0"/>
                <a:cs typeface="Calibri"/>
              </a:rPr>
              <a:t>días</a:t>
            </a:r>
            <a:r>
              <a:rPr lang="es-MX" sz="1250" dirty="0">
                <a:latin typeface="Century Gothic" panose="020B0502020202020204" pitchFamily="34" charset="0"/>
                <a:cs typeface="Calibri"/>
              </a:rPr>
              <a:t> </a:t>
            </a:r>
            <a:r>
              <a:rPr lang="es-MX" sz="1250" spc="-5" dirty="0">
                <a:solidFill>
                  <a:srgbClr val="FF0000"/>
                </a:solidFill>
                <a:latin typeface="Century Gothic" panose="020B0502020202020204" pitchFamily="34" charset="0"/>
                <a:cs typeface="Calibri"/>
              </a:rPr>
              <a:t>hábiles</a:t>
            </a:r>
            <a:r>
              <a:rPr lang="es-MX" sz="1250" spc="15" dirty="0">
                <a:solidFill>
                  <a:srgbClr val="FF0000"/>
                </a:solidFill>
                <a:latin typeface="Century Gothic" panose="020B0502020202020204" pitchFamily="34" charset="0"/>
                <a:cs typeface="Calibri"/>
              </a:rPr>
              <a:t> </a:t>
            </a:r>
            <a:r>
              <a:rPr lang="es-MX" sz="1250" spc="-5" dirty="0">
                <a:latin typeface="Century Gothic" panose="020B0502020202020204" pitchFamily="34" charset="0"/>
                <a:cs typeface="Calibri"/>
              </a:rPr>
              <a:t>de</a:t>
            </a:r>
            <a:r>
              <a:rPr lang="es-MX" sz="1250" dirty="0">
                <a:latin typeface="Century Gothic" panose="020B0502020202020204" pitchFamily="34" charset="0"/>
                <a:cs typeface="Calibri"/>
              </a:rPr>
              <a:t> </a:t>
            </a:r>
            <a:r>
              <a:rPr lang="es-MX" sz="1250" spc="-10" dirty="0">
                <a:latin typeface="Century Gothic" panose="020B0502020202020204" pitchFamily="34" charset="0"/>
                <a:cs typeface="Calibri"/>
              </a:rPr>
              <a:t>ocurrido</a:t>
            </a:r>
            <a:r>
              <a:rPr lang="es-MX" sz="1250" spc="20" dirty="0">
                <a:latin typeface="Century Gothic" panose="020B0502020202020204" pitchFamily="34" charset="0"/>
                <a:cs typeface="Calibri"/>
              </a:rPr>
              <a:t> </a:t>
            </a:r>
            <a:r>
              <a:rPr lang="es-MX" sz="1250" dirty="0">
                <a:latin typeface="Century Gothic" panose="020B0502020202020204" pitchFamily="34" charset="0"/>
                <a:cs typeface="Calibri"/>
              </a:rPr>
              <a:t>el</a:t>
            </a:r>
            <a:r>
              <a:rPr lang="es-MX" sz="1250" spc="10" dirty="0">
                <a:latin typeface="Century Gothic" panose="020B0502020202020204" pitchFamily="34" charset="0"/>
                <a:cs typeface="Calibri"/>
              </a:rPr>
              <a:t> </a:t>
            </a:r>
            <a:r>
              <a:rPr lang="es-MX" sz="1250" spc="-10" dirty="0">
                <a:latin typeface="Century Gothic" panose="020B0502020202020204" pitchFamily="34" charset="0"/>
                <a:cs typeface="Calibri"/>
              </a:rPr>
              <a:t>accidente (hasta la suma asegurada.</a:t>
            </a:r>
            <a:endParaRPr lang="es-MX" sz="1250" dirty="0">
              <a:latin typeface="Century Gothic" panose="020B0502020202020204" pitchFamily="34" charset="0"/>
              <a:cs typeface="Calibri"/>
            </a:endParaRPr>
          </a:p>
        </p:txBody>
      </p:sp>
    </p:spTree>
    <p:extLst>
      <p:ext uri="{BB962C8B-B14F-4D97-AF65-F5344CB8AC3E}">
        <p14:creationId xmlns:p14="http://schemas.microsoft.com/office/powerpoint/2010/main" val="29977604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 name="Imagen 1" descr="Icono&#10;&#10;Descripción generada automáticamente">
            <a:extLst>
              <a:ext uri="{FF2B5EF4-FFF2-40B4-BE49-F238E27FC236}">
                <a16:creationId xmlns:a16="http://schemas.microsoft.com/office/drawing/2014/main" id="{5FB8866A-31B9-E123-FAC4-4DFE90B37818}"/>
              </a:ext>
            </a:extLst>
          </p:cNvPr>
          <p:cNvPicPr>
            <a:picLocks noChangeAspect="1"/>
          </p:cNvPicPr>
          <p:nvPr/>
        </p:nvPicPr>
        <p:blipFill>
          <a:blip r:embed="rId2">
            <a:lum bright="70000" contrast="-70000"/>
            <a:extLst>
              <a:ext uri="{BEBA8EAE-BF5A-486C-A8C5-ECC9F3942E4B}">
                <a14:imgProps xmlns:a14="http://schemas.microsoft.com/office/drawing/2010/main">
                  <a14:imgLayer r:embed="rId3">
                    <a14:imgEffect>
                      <a14:saturation sat="0"/>
                    </a14:imgEffect>
                  </a14:imgLayer>
                </a14:imgProps>
              </a:ext>
              <a:ext uri="{28A0092B-C50C-407E-A947-70E740481C1C}">
                <a14:useLocalDpi xmlns:a14="http://schemas.microsoft.com/office/drawing/2010/main" val="0"/>
              </a:ext>
            </a:extLst>
          </a:blip>
          <a:stretch>
            <a:fillRect/>
          </a:stretch>
        </p:blipFill>
        <p:spPr>
          <a:xfrm>
            <a:off x="3352800" y="756104"/>
            <a:ext cx="4894896" cy="4894896"/>
          </a:xfrm>
          <a:prstGeom prst="rect">
            <a:avLst/>
          </a:prstGeom>
        </p:spPr>
      </p:pic>
      <p:pic>
        <p:nvPicPr>
          <p:cNvPr id="7" name="object 7"/>
          <p:cNvPicPr/>
          <p:nvPr/>
        </p:nvPicPr>
        <p:blipFill>
          <a:blip r:embed="rId4" cstate="print"/>
          <a:stretch>
            <a:fillRect/>
          </a:stretch>
        </p:blipFill>
        <p:spPr>
          <a:xfrm>
            <a:off x="0" y="6149339"/>
            <a:ext cx="12191999" cy="708658"/>
          </a:xfrm>
          <a:prstGeom prst="rect">
            <a:avLst/>
          </a:prstGeom>
        </p:spPr>
      </p:pic>
      <p:sp>
        <p:nvSpPr>
          <p:cNvPr id="8" name="Título 7">
            <a:extLst>
              <a:ext uri="{FF2B5EF4-FFF2-40B4-BE49-F238E27FC236}">
                <a16:creationId xmlns:a16="http://schemas.microsoft.com/office/drawing/2014/main" id="{E040B008-9845-762B-1D58-5D68FC91DC99}"/>
              </a:ext>
            </a:extLst>
          </p:cNvPr>
          <p:cNvSpPr>
            <a:spLocks noGrp="1"/>
          </p:cNvSpPr>
          <p:nvPr>
            <p:ph type="title"/>
          </p:nvPr>
        </p:nvSpPr>
        <p:spPr>
          <a:xfrm>
            <a:off x="320141" y="263398"/>
            <a:ext cx="7037705" cy="338554"/>
          </a:xfrm>
        </p:spPr>
        <p:txBody>
          <a:bodyPr/>
          <a:lstStyle/>
          <a:p>
            <a:r>
              <a:rPr lang="es-MX" spc="-5" dirty="0">
                <a:latin typeface="Century Gothic" panose="020B0502020202020204" pitchFamily="34" charset="0"/>
              </a:rPr>
              <a:t>PROCESO</a:t>
            </a:r>
            <a:r>
              <a:rPr lang="es-MX" dirty="0">
                <a:latin typeface="Century Gothic" panose="020B0502020202020204" pitchFamily="34" charset="0"/>
              </a:rPr>
              <a:t> </a:t>
            </a:r>
            <a:r>
              <a:rPr lang="es-MX" spc="-5" dirty="0">
                <a:latin typeface="Century Gothic" panose="020B0502020202020204" pitchFamily="34" charset="0"/>
              </a:rPr>
              <a:t>DE</a:t>
            </a:r>
            <a:r>
              <a:rPr lang="es-MX" spc="-20" dirty="0">
                <a:latin typeface="Century Gothic" panose="020B0502020202020204" pitchFamily="34" charset="0"/>
              </a:rPr>
              <a:t> </a:t>
            </a:r>
            <a:r>
              <a:rPr lang="es-MX" spc="-50" dirty="0">
                <a:latin typeface="Century Gothic" panose="020B0502020202020204" pitchFamily="34" charset="0"/>
              </a:rPr>
              <a:t>PAGO POR</a:t>
            </a:r>
            <a:r>
              <a:rPr lang="es-MX" dirty="0">
                <a:latin typeface="Century Gothic" panose="020B0502020202020204" pitchFamily="34" charset="0"/>
              </a:rPr>
              <a:t> </a:t>
            </a:r>
            <a:r>
              <a:rPr lang="es-MX" spc="-10" dirty="0">
                <a:latin typeface="Century Gothic" panose="020B0502020202020204" pitchFamily="34" charset="0"/>
              </a:rPr>
              <a:t>REEMBOLSO </a:t>
            </a:r>
            <a:endParaRPr lang="es-MX" dirty="0"/>
          </a:p>
        </p:txBody>
      </p:sp>
      <p:sp>
        <p:nvSpPr>
          <p:cNvPr id="13" name="CuadroTexto 12">
            <a:extLst>
              <a:ext uri="{FF2B5EF4-FFF2-40B4-BE49-F238E27FC236}">
                <a16:creationId xmlns:a16="http://schemas.microsoft.com/office/drawing/2014/main" id="{91C164A5-0822-1959-E7A5-055F72336933}"/>
              </a:ext>
            </a:extLst>
          </p:cNvPr>
          <p:cNvSpPr txBox="1"/>
          <p:nvPr/>
        </p:nvSpPr>
        <p:spPr>
          <a:xfrm>
            <a:off x="415533" y="1283675"/>
            <a:ext cx="2712204" cy="1685077"/>
          </a:xfrm>
          <a:prstGeom prst="rect">
            <a:avLst/>
          </a:prstGeom>
          <a:noFill/>
        </p:spPr>
        <p:txBody>
          <a:bodyPr wrap="square">
            <a:spAutoFit/>
          </a:bodyPr>
          <a:lstStyle/>
          <a:p>
            <a:pPr algn="just"/>
            <a:r>
              <a:rPr lang="es-MX" sz="1150" dirty="0">
                <a:latin typeface="Century Gothic" panose="020B0502020202020204" pitchFamily="34" charset="0"/>
              </a:rPr>
              <a:t>Se notifica el accidente a la UAEM. Acude a </a:t>
            </a:r>
            <a:r>
              <a:rPr lang="es-MX" sz="1150">
                <a:latin typeface="Century Gothic" panose="020B0502020202020204" pitchFamily="34" charset="0"/>
              </a:rPr>
              <a:t>la Clínica </a:t>
            </a:r>
            <a:r>
              <a:rPr lang="es-MX" sz="1150" dirty="0">
                <a:latin typeface="Century Gothic" panose="020B0502020202020204" pitchFamily="34" charset="0"/>
              </a:rPr>
              <a:t>que desee (esté dentro de la red hospitalaria de Thona Seguros o no), dentro de los primeros 10 días naturales a partir de la ocurrencia del accidente. </a:t>
            </a:r>
          </a:p>
          <a:p>
            <a:pPr algn="just"/>
            <a:r>
              <a:rPr lang="es-MX" sz="1150" dirty="0">
                <a:latin typeface="Century Gothic" panose="020B0502020202020204" pitchFamily="34" charset="0"/>
              </a:rPr>
              <a:t>Cubriendo por su cuenta todos los gastos derivados del accidente. </a:t>
            </a:r>
          </a:p>
          <a:p>
            <a:pPr algn="just"/>
            <a:endParaRPr lang="es-MX" sz="1150" dirty="0">
              <a:latin typeface="Century Gothic" panose="020B0502020202020204" pitchFamily="34" charset="0"/>
            </a:endParaRPr>
          </a:p>
        </p:txBody>
      </p:sp>
      <p:sp>
        <p:nvSpPr>
          <p:cNvPr id="16" name="Título 7">
            <a:extLst>
              <a:ext uri="{FF2B5EF4-FFF2-40B4-BE49-F238E27FC236}">
                <a16:creationId xmlns:a16="http://schemas.microsoft.com/office/drawing/2014/main" id="{5B46764C-D0E0-EB96-E655-C9958F56546A}"/>
              </a:ext>
            </a:extLst>
          </p:cNvPr>
          <p:cNvSpPr txBox="1">
            <a:spLocks/>
          </p:cNvSpPr>
          <p:nvPr/>
        </p:nvSpPr>
        <p:spPr>
          <a:xfrm>
            <a:off x="1236138" y="883563"/>
            <a:ext cx="1143000" cy="215444"/>
          </a:xfrm>
          <a:prstGeom prst="rect">
            <a:avLst/>
          </a:prstGeom>
        </p:spPr>
        <p:txBody>
          <a:bodyPr wrap="square" lIns="0" tIns="0" rIns="0" bIns="0">
            <a:spAutoFit/>
          </a:bodyPr>
          <a:lstStyle>
            <a:lvl1pPr>
              <a:defRPr sz="2200" b="1" i="0">
                <a:solidFill>
                  <a:srgbClr val="1F4E79"/>
                </a:solidFill>
                <a:latin typeface="Arial"/>
                <a:ea typeface="+mj-ea"/>
                <a:cs typeface="Arial"/>
              </a:defRPr>
            </a:lvl1pPr>
          </a:lstStyle>
          <a:p>
            <a:r>
              <a:rPr lang="es-MX" sz="1400" b="0" kern="0" spc="-5" dirty="0">
                <a:solidFill>
                  <a:schemeClr val="tx1"/>
                </a:solidFill>
                <a:latin typeface="Century Gothic" panose="020B0502020202020204" pitchFamily="34" charset="0"/>
              </a:rPr>
              <a:t>Asegurado</a:t>
            </a:r>
            <a:endParaRPr lang="es-MX" sz="1400" b="0" kern="0" dirty="0">
              <a:solidFill>
                <a:schemeClr val="tx1"/>
              </a:solidFill>
            </a:endParaRPr>
          </a:p>
        </p:txBody>
      </p:sp>
      <p:sp>
        <p:nvSpPr>
          <p:cNvPr id="17" name="Flecha: a la derecha 16">
            <a:extLst>
              <a:ext uri="{FF2B5EF4-FFF2-40B4-BE49-F238E27FC236}">
                <a16:creationId xmlns:a16="http://schemas.microsoft.com/office/drawing/2014/main" id="{420C24CE-246A-EC46-5F2F-B5E0B3C263C8}"/>
              </a:ext>
            </a:extLst>
          </p:cNvPr>
          <p:cNvSpPr/>
          <p:nvPr/>
        </p:nvSpPr>
        <p:spPr>
          <a:xfrm>
            <a:off x="3553184" y="1899724"/>
            <a:ext cx="457200" cy="338554"/>
          </a:xfrm>
          <a:prstGeom prst="rightArrow">
            <a:avLst/>
          </a:prstGeom>
          <a:solidFill>
            <a:schemeClr val="accent1">
              <a:lumMod val="60000"/>
              <a:lumOff val="40000"/>
            </a:schemeClr>
          </a:solidFill>
          <a:ln>
            <a:solidFill>
              <a:schemeClr val="accent1">
                <a:lumMod val="60000"/>
                <a:lumOff val="4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0" name="CuadroTexto 19">
            <a:extLst>
              <a:ext uri="{FF2B5EF4-FFF2-40B4-BE49-F238E27FC236}">
                <a16:creationId xmlns:a16="http://schemas.microsoft.com/office/drawing/2014/main" id="{42A4B10F-159E-C12B-8512-3A321AC3EF20}"/>
              </a:ext>
            </a:extLst>
          </p:cNvPr>
          <p:cNvSpPr txBox="1"/>
          <p:nvPr/>
        </p:nvSpPr>
        <p:spPr>
          <a:xfrm>
            <a:off x="633917" y="4639354"/>
            <a:ext cx="2347440" cy="623248"/>
          </a:xfrm>
          <a:prstGeom prst="rect">
            <a:avLst/>
          </a:prstGeom>
          <a:noFill/>
        </p:spPr>
        <p:txBody>
          <a:bodyPr wrap="square">
            <a:spAutoFit/>
          </a:bodyPr>
          <a:lstStyle/>
          <a:p>
            <a:pPr algn="just"/>
            <a:r>
              <a:rPr lang="es-MX" sz="1150" dirty="0">
                <a:latin typeface="Century Gothic" panose="020B0502020202020204" pitchFamily="34" charset="0"/>
              </a:rPr>
              <a:t>Se realiza el pago procedente y se emite finiquito con el desglose de gastos pagados.</a:t>
            </a:r>
          </a:p>
        </p:txBody>
      </p:sp>
      <p:sp>
        <p:nvSpPr>
          <p:cNvPr id="21" name="Flecha: a la derecha 20">
            <a:extLst>
              <a:ext uri="{FF2B5EF4-FFF2-40B4-BE49-F238E27FC236}">
                <a16:creationId xmlns:a16="http://schemas.microsoft.com/office/drawing/2014/main" id="{C203D509-3982-5FEC-8CBE-E556857D7B6E}"/>
              </a:ext>
            </a:extLst>
          </p:cNvPr>
          <p:cNvSpPr/>
          <p:nvPr/>
        </p:nvSpPr>
        <p:spPr>
          <a:xfrm>
            <a:off x="7421021" y="1899724"/>
            <a:ext cx="457200" cy="338554"/>
          </a:xfrm>
          <a:prstGeom prst="rightArrow">
            <a:avLst/>
          </a:prstGeom>
          <a:solidFill>
            <a:schemeClr val="accent1">
              <a:lumMod val="60000"/>
              <a:lumOff val="40000"/>
            </a:schemeClr>
          </a:solidFill>
          <a:ln>
            <a:solidFill>
              <a:schemeClr val="accent1">
                <a:lumMod val="60000"/>
                <a:lumOff val="4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2" name="Rectángulo: esquinas redondeadas 21">
            <a:extLst>
              <a:ext uri="{FF2B5EF4-FFF2-40B4-BE49-F238E27FC236}">
                <a16:creationId xmlns:a16="http://schemas.microsoft.com/office/drawing/2014/main" id="{FF4C9D51-9F73-D06B-8FD8-D1A401D7D4D4}"/>
              </a:ext>
            </a:extLst>
          </p:cNvPr>
          <p:cNvSpPr/>
          <p:nvPr/>
        </p:nvSpPr>
        <p:spPr>
          <a:xfrm>
            <a:off x="8090527" y="1111765"/>
            <a:ext cx="3762797" cy="4962385"/>
          </a:xfrm>
          <a:prstGeom prst="roundRect">
            <a:avLst/>
          </a:prstGeom>
          <a:noFill/>
          <a:ln>
            <a:solidFill>
              <a:schemeClr val="tx2">
                <a:lumMod val="60000"/>
                <a:lumOff val="4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3" name="Título 7">
            <a:extLst>
              <a:ext uri="{FF2B5EF4-FFF2-40B4-BE49-F238E27FC236}">
                <a16:creationId xmlns:a16="http://schemas.microsoft.com/office/drawing/2014/main" id="{D10D6F3A-3062-C440-1F39-3A53FC9187DC}"/>
              </a:ext>
            </a:extLst>
          </p:cNvPr>
          <p:cNvSpPr txBox="1">
            <a:spLocks/>
          </p:cNvSpPr>
          <p:nvPr/>
        </p:nvSpPr>
        <p:spPr>
          <a:xfrm>
            <a:off x="9376624" y="797395"/>
            <a:ext cx="1143000" cy="215444"/>
          </a:xfrm>
          <a:prstGeom prst="rect">
            <a:avLst/>
          </a:prstGeom>
        </p:spPr>
        <p:txBody>
          <a:bodyPr wrap="square" lIns="0" tIns="0" rIns="0" bIns="0">
            <a:spAutoFit/>
          </a:bodyPr>
          <a:lstStyle>
            <a:lvl1pPr>
              <a:defRPr sz="2200" b="1" i="0">
                <a:solidFill>
                  <a:srgbClr val="1F4E79"/>
                </a:solidFill>
                <a:latin typeface="Arial"/>
                <a:ea typeface="+mj-ea"/>
                <a:cs typeface="Arial"/>
              </a:defRPr>
            </a:lvl1pPr>
          </a:lstStyle>
          <a:p>
            <a:r>
              <a:rPr lang="es-MX" sz="1400" b="0" kern="0" spc="-5" dirty="0">
                <a:solidFill>
                  <a:schemeClr val="tx1"/>
                </a:solidFill>
                <a:latin typeface="Century Gothic" panose="020B0502020202020204" pitchFamily="34" charset="0"/>
              </a:rPr>
              <a:t>Asegurado</a:t>
            </a:r>
            <a:endParaRPr lang="es-MX" sz="1400" b="0" kern="0" dirty="0">
              <a:solidFill>
                <a:schemeClr val="tx1"/>
              </a:solidFill>
            </a:endParaRPr>
          </a:p>
        </p:txBody>
      </p:sp>
      <p:sp>
        <p:nvSpPr>
          <p:cNvPr id="24" name="Título 7">
            <a:extLst>
              <a:ext uri="{FF2B5EF4-FFF2-40B4-BE49-F238E27FC236}">
                <a16:creationId xmlns:a16="http://schemas.microsoft.com/office/drawing/2014/main" id="{C0002ED2-13B9-0D90-49CE-C01B0BD8608F}"/>
              </a:ext>
            </a:extLst>
          </p:cNvPr>
          <p:cNvSpPr txBox="1">
            <a:spLocks/>
          </p:cNvSpPr>
          <p:nvPr/>
        </p:nvSpPr>
        <p:spPr>
          <a:xfrm>
            <a:off x="5155701" y="855997"/>
            <a:ext cx="1293680" cy="215444"/>
          </a:xfrm>
          <a:prstGeom prst="rect">
            <a:avLst/>
          </a:prstGeom>
        </p:spPr>
        <p:txBody>
          <a:bodyPr wrap="square" lIns="0" tIns="0" rIns="0" bIns="0">
            <a:spAutoFit/>
          </a:bodyPr>
          <a:lstStyle>
            <a:lvl1pPr>
              <a:defRPr sz="2200" b="1" i="0">
                <a:solidFill>
                  <a:srgbClr val="1F4E79"/>
                </a:solidFill>
                <a:latin typeface="Arial"/>
                <a:ea typeface="+mj-ea"/>
                <a:cs typeface="Arial"/>
              </a:defRPr>
            </a:lvl1pPr>
          </a:lstStyle>
          <a:p>
            <a:r>
              <a:rPr lang="es-MX" sz="1400" b="0" kern="0" spc="-5" dirty="0">
                <a:solidFill>
                  <a:schemeClr val="tx1"/>
                </a:solidFill>
                <a:latin typeface="Century Gothic" panose="020B0502020202020204" pitchFamily="34" charset="0"/>
              </a:rPr>
              <a:t>Contratante</a:t>
            </a:r>
            <a:endParaRPr lang="es-MX" sz="1400" b="0" kern="0" dirty="0">
              <a:solidFill>
                <a:schemeClr val="tx1"/>
              </a:solidFill>
            </a:endParaRPr>
          </a:p>
        </p:txBody>
      </p:sp>
      <p:sp>
        <p:nvSpPr>
          <p:cNvPr id="25" name="CuadroTexto 24">
            <a:extLst>
              <a:ext uri="{FF2B5EF4-FFF2-40B4-BE49-F238E27FC236}">
                <a16:creationId xmlns:a16="http://schemas.microsoft.com/office/drawing/2014/main" id="{670B3120-3D2D-AFA8-9949-E0EDC288EA20}"/>
              </a:ext>
            </a:extLst>
          </p:cNvPr>
          <p:cNvSpPr txBox="1"/>
          <p:nvPr/>
        </p:nvSpPr>
        <p:spPr>
          <a:xfrm>
            <a:off x="8172445" y="1350006"/>
            <a:ext cx="3613075" cy="4693593"/>
          </a:xfrm>
          <a:prstGeom prst="rect">
            <a:avLst/>
          </a:prstGeom>
          <a:noFill/>
        </p:spPr>
        <p:txBody>
          <a:bodyPr wrap="square">
            <a:spAutoFit/>
          </a:bodyPr>
          <a:lstStyle/>
          <a:p>
            <a:pPr algn="just"/>
            <a:r>
              <a:rPr lang="es-MX" sz="1150" dirty="0">
                <a:latin typeface="Century Gothic" panose="020B0502020202020204" pitchFamily="34" charset="0"/>
              </a:rPr>
              <a:t>Envía al contratante los documentos requisitados:</a:t>
            </a:r>
          </a:p>
          <a:p>
            <a:pPr algn="just"/>
            <a:endParaRPr lang="es-MX" sz="1150" dirty="0">
              <a:latin typeface="Century Gothic" panose="020B0502020202020204" pitchFamily="34" charset="0"/>
            </a:endParaRPr>
          </a:p>
          <a:p>
            <a:pPr marL="171450" indent="-171450" algn="just">
              <a:buFont typeface="Courier New" panose="02070309020205020404" pitchFamily="49" charset="0"/>
              <a:buChar char="o"/>
            </a:pPr>
            <a:r>
              <a:rPr lang="es-MX" sz="1150" dirty="0">
                <a:latin typeface="Century Gothic" panose="020B0502020202020204" pitchFamily="34" charset="0"/>
              </a:rPr>
              <a:t>Formato de reclamación de siniestros de Accidentes Personales.</a:t>
            </a:r>
          </a:p>
          <a:p>
            <a:pPr marL="171450" indent="-171450" algn="just">
              <a:buFont typeface="Courier New" panose="02070309020205020404" pitchFamily="49" charset="0"/>
              <a:buChar char="o"/>
            </a:pPr>
            <a:r>
              <a:rPr lang="es-MX" sz="1150" dirty="0">
                <a:latin typeface="Century Gothic" panose="020B0502020202020204" pitchFamily="34" charset="0"/>
              </a:rPr>
              <a:t>Aviso de Accidentes.</a:t>
            </a:r>
          </a:p>
          <a:p>
            <a:pPr marL="171450" indent="-171450" algn="just">
              <a:buFont typeface="Courier New" panose="02070309020205020404" pitchFamily="49" charset="0"/>
              <a:buChar char="o"/>
            </a:pPr>
            <a:r>
              <a:rPr lang="es-MX" sz="1150" dirty="0">
                <a:latin typeface="Century Gothic" panose="020B0502020202020204" pitchFamily="34" charset="0"/>
              </a:rPr>
              <a:t>Informe Médico.</a:t>
            </a:r>
          </a:p>
          <a:p>
            <a:pPr marL="171450" indent="-171450" algn="just">
              <a:buFont typeface="Courier New" panose="02070309020205020404" pitchFamily="49" charset="0"/>
              <a:buChar char="o"/>
            </a:pPr>
            <a:r>
              <a:rPr lang="es-MX" sz="1150" dirty="0">
                <a:latin typeface="Century Gothic" panose="020B0502020202020204" pitchFamily="34" charset="0"/>
              </a:rPr>
              <a:t>Facturas con requisitos fiscales a nombre del asegurado o del padre o tutor (en caso de ser menor de edad ) PDF o XML.</a:t>
            </a:r>
          </a:p>
          <a:p>
            <a:pPr marL="171450" indent="-171450" algn="just">
              <a:buFont typeface="Courier New" panose="02070309020205020404" pitchFamily="49" charset="0"/>
              <a:buChar char="o"/>
            </a:pPr>
            <a:r>
              <a:rPr lang="es-MX" sz="1150" dirty="0">
                <a:latin typeface="Century Gothic" panose="020B0502020202020204" pitchFamily="34" charset="0"/>
              </a:rPr>
              <a:t>Desglose insumo por insumo en caso de que la factura no lo indique.</a:t>
            </a:r>
          </a:p>
          <a:p>
            <a:pPr marL="171450" indent="-171450" algn="just">
              <a:buFont typeface="Courier New" panose="02070309020205020404" pitchFamily="49" charset="0"/>
              <a:buChar char="o"/>
            </a:pPr>
            <a:r>
              <a:rPr lang="es-MX" sz="1150" dirty="0">
                <a:latin typeface="Century Gothic" panose="020B0502020202020204" pitchFamily="34" charset="0"/>
              </a:rPr>
              <a:t>Interpretación médica de cada estudio realizado.</a:t>
            </a:r>
          </a:p>
          <a:p>
            <a:pPr marL="171450" indent="-171450" algn="just">
              <a:buFont typeface="Courier New" panose="02070309020205020404" pitchFamily="49" charset="0"/>
              <a:buChar char="o"/>
            </a:pPr>
            <a:r>
              <a:rPr lang="es-MX" sz="1150" dirty="0">
                <a:latin typeface="Century Gothic" panose="020B0502020202020204" pitchFamily="34" charset="0"/>
              </a:rPr>
              <a:t>Recetas o Notas Médicas de medicamentos o estudios solicitados por el Médico.</a:t>
            </a:r>
          </a:p>
          <a:p>
            <a:pPr marL="171450" indent="-171450" algn="just">
              <a:buFont typeface="Courier New" panose="02070309020205020404" pitchFamily="49" charset="0"/>
              <a:buChar char="o"/>
            </a:pPr>
            <a:r>
              <a:rPr lang="es-MX" sz="1150" dirty="0">
                <a:latin typeface="Century Gothic" panose="020B0502020202020204" pitchFamily="34" charset="0"/>
              </a:rPr>
              <a:t>Credencial escolar o Constancia de estudios.</a:t>
            </a:r>
          </a:p>
          <a:p>
            <a:pPr marL="171450" indent="-171450" algn="just">
              <a:buFont typeface="Courier New" panose="02070309020205020404" pitchFamily="49" charset="0"/>
              <a:buChar char="o"/>
            </a:pPr>
            <a:r>
              <a:rPr lang="es-MX" sz="1150" dirty="0">
                <a:latin typeface="Century Gothic" panose="020B0502020202020204" pitchFamily="34" charset="0"/>
              </a:rPr>
              <a:t>Identificación Oficial Vigente de padre o tutor al que se emitieron las facturas, mismo que realiza reclamación.</a:t>
            </a:r>
          </a:p>
          <a:p>
            <a:pPr marL="171450" indent="-171450" algn="just">
              <a:buFont typeface="Courier New" panose="02070309020205020404" pitchFamily="49" charset="0"/>
              <a:buChar char="o"/>
            </a:pPr>
            <a:r>
              <a:rPr lang="es-MX" sz="1150" dirty="0">
                <a:latin typeface="Century Gothic" panose="020B0502020202020204" pitchFamily="34" charset="0"/>
              </a:rPr>
              <a:t>Comprobante de domicilio Vigente y Visible: Agua, Luz, Gas, Telefonía, Internet).</a:t>
            </a:r>
          </a:p>
          <a:p>
            <a:pPr marL="171450" indent="-171450" algn="just">
              <a:buFont typeface="Courier New" panose="02070309020205020404" pitchFamily="49" charset="0"/>
              <a:buChar char="o"/>
            </a:pPr>
            <a:r>
              <a:rPr lang="es-MX" sz="1150" dirty="0">
                <a:latin typeface="Century Gothic" panose="020B0502020202020204" pitchFamily="34" charset="0"/>
              </a:rPr>
              <a:t>Estado de cuenta bancario vigente y legible, con Nombre del titular de la cuenta, No. De Cuenta, Cuenta clave interbancaria, No. De sucursal y Banco.</a:t>
            </a:r>
          </a:p>
        </p:txBody>
      </p:sp>
      <p:sp>
        <p:nvSpPr>
          <p:cNvPr id="26" name="Flecha: a la derecha 25">
            <a:extLst>
              <a:ext uri="{FF2B5EF4-FFF2-40B4-BE49-F238E27FC236}">
                <a16:creationId xmlns:a16="http://schemas.microsoft.com/office/drawing/2014/main" id="{58A605BD-3FD0-38CE-35E6-EB99296668E1}"/>
              </a:ext>
            </a:extLst>
          </p:cNvPr>
          <p:cNvSpPr/>
          <p:nvPr/>
        </p:nvSpPr>
        <p:spPr>
          <a:xfrm rot="10800000">
            <a:off x="7488216" y="4693599"/>
            <a:ext cx="457200" cy="338554"/>
          </a:xfrm>
          <a:prstGeom prst="rightArrow">
            <a:avLst/>
          </a:prstGeom>
          <a:solidFill>
            <a:schemeClr val="accent1">
              <a:lumMod val="60000"/>
              <a:lumOff val="40000"/>
            </a:schemeClr>
          </a:solidFill>
          <a:ln>
            <a:solidFill>
              <a:schemeClr val="accent1">
                <a:lumMod val="60000"/>
                <a:lumOff val="4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8" name="Título 7">
            <a:extLst>
              <a:ext uri="{FF2B5EF4-FFF2-40B4-BE49-F238E27FC236}">
                <a16:creationId xmlns:a16="http://schemas.microsoft.com/office/drawing/2014/main" id="{FEB56EEF-B7F6-78E5-0EAD-ABDF24B2880B}"/>
              </a:ext>
            </a:extLst>
          </p:cNvPr>
          <p:cNvSpPr txBox="1">
            <a:spLocks/>
          </p:cNvSpPr>
          <p:nvPr/>
        </p:nvSpPr>
        <p:spPr>
          <a:xfrm>
            <a:off x="5155701" y="3696803"/>
            <a:ext cx="1444359" cy="215444"/>
          </a:xfrm>
          <a:prstGeom prst="rect">
            <a:avLst/>
          </a:prstGeom>
        </p:spPr>
        <p:txBody>
          <a:bodyPr wrap="square" lIns="0" tIns="0" rIns="0" bIns="0">
            <a:spAutoFit/>
          </a:bodyPr>
          <a:lstStyle>
            <a:lvl1pPr>
              <a:defRPr sz="2200" b="1" i="0">
                <a:solidFill>
                  <a:srgbClr val="1F4E79"/>
                </a:solidFill>
                <a:latin typeface="Arial"/>
                <a:ea typeface="+mj-ea"/>
                <a:cs typeface="Arial"/>
              </a:defRPr>
            </a:lvl1pPr>
          </a:lstStyle>
          <a:p>
            <a:r>
              <a:rPr lang="es-MX" sz="1400" b="0" kern="0" spc="-5" dirty="0">
                <a:solidFill>
                  <a:schemeClr val="tx1"/>
                </a:solidFill>
                <a:latin typeface="Century Gothic" panose="020B0502020202020204" pitchFamily="34" charset="0"/>
              </a:rPr>
              <a:t>Thona Seguros</a:t>
            </a:r>
            <a:endParaRPr lang="es-MX" sz="1400" b="0" kern="0" dirty="0">
              <a:solidFill>
                <a:schemeClr val="tx1"/>
              </a:solidFill>
            </a:endParaRPr>
          </a:p>
        </p:txBody>
      </p:sp>
      <p:sp>
        <p:nvSpPr>
          <p:cNvPr id="30" name="CuadroTexto 29">
            <a:extLst>
              <a:ext uri="{FF2B5EF4-FFF2-40B4-BE49-F238E27FC236}">
                <a16:creationId xmlns:a16="http://schemas.microsoft.com/office/drawing/2014/main" id="{66F0AD9A-5C8B-F448-8D96-5F46A07A27FE}"/>
              </a:ext>
            </a:extLst>
          </p:cNvPr>
          <p:cNvSpPr txBox="1"/>
          <p:nvPr/>
        </p:nvSpPr>
        <p:spPr>
          <a:xfrm>
            <a:off x="4500985" y="4379920"/>
            <a:ext cx="2538431" cy="1154162"/>
          </a:xfrm>
          <a:prstGeom prst="rect">
            <a:avLst/>
          </a:prstGeom>
          <a:noFill/>
        </p:spPr>
        <p:txBody>
          <a:bodyPr wrap="square">
            <a:spAutoFit/>
          </a:bodyPr>
          <a:lstStyle/>
          <a:p>
            <a:pPr algn="just"/>
            <a:r>
              <a:rPr lang="es-MX" sz="1150" dirty="0">
                <a:latin typeface="Century Gothic" panose="020B0502020202020204" pitchFamily="34" charset="0"/>
              </a:rPr>
              <a:t>Se emite dictamen con el expediente proporcionado por el asegurado. En caso de existir gastos fuera de cobertura, se  indicarán los motivos por los cuales no proceden.</a:t>
            </a:r>
          </a:p>
        </p:txBody>
      </p:sp>
      <p:sp>
        <p:nvSpPr>
          <p:cNvPr id="31" name="Rectángulo: esquinas redondeadas 30">
            <a:extLst>
              <a:ext uri="{FF2B5EF4-FFF2-40B4-BE49-F238E27FC236}">
                <a16:creationId xmlns:a16="http://schemas.microsoft.com/office/drawing/2014/main" id="{454DD144-2542-FC01-7D1B-4F22104E4B6F}"/>
              </a:ext>
            </a:extLst>
          </p:cNvPr>
          <p:cNvSpPr/>
          <p:nvPr/>
        </p:nvSpPr>
        <p:spPr>
          <a:xfrm>
            <a:off x="338676" y="1167001"/>
            <a:ext cx="2937924" cy="1874559"/>
          </a:xfrm>
          <a:prstGeom prst="roundRect">
            <a:avLst/>
          </a:prstGeom>
          <a:noFill/>
          <a:ln>
            <a:solidFill>
              <a:schemeClr val="tx2">
                <a:lumMod val="60000"/>
                <a:lumOff val="4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34" name="Rectángulo: esquinas redondeadas 33">
            <a:extLst>
              <a:ext uri="{FF2B5EF4-FFF2-40B4-BE49-F238E27FC236}">
                <a16:creationId xmlns:a16="http://schemas.microsoft.com/office/drawing/2014/main" id="{88E24D1C-63C6-E771-397F-9421B3835ABE}"/>
              </a:ext>
            </a:extLst>
          </p:cNvPr>
          <p:cNvSpPr/>
          <p:nvPr/>
        </p:nvSpPr>
        <p:spPr>
          <a:xfrm>
            <a:off x="4255006" y="1167002"/>
            <a:ext cx="2937924" cy="1874559"/>
          </a:xfrm>
          <a:prstGeom prst="roundRect">
            <a:avLst/>
          </a:prstGeom>
          <a:noFill/>
          <a:ln>
            <a:solidFill>
              <a:schemeClr val="tx2">
                <a:lumMod val="60000"/>
                <a:lumOff val="4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35" name="CuadroTexto 34">
            <a:extLst>
              <a:ext uri="{FF2B5EF4-FFF2-40B4-BE49-F238E27FC236}">
                <a16:creationId xmlns:a16="http://schemas.microsoft.com/office/drawing/2014/main" id="{2D6C42BC-671B-012F-086C-7EF43609E0DA}"/>
              </a:ext>
            </a:extLst>
          </p:cNvPr>
          <p:cNvSpPr txBox="1"/>
          <p:nvPr/>
        </p:nvSpPr>
        <p:spPr>
          <a:xfrm>
            <a:off x="4392734" y="1487111"/>
            <a:ext cx="2578859" cy="1154162"/>
          </a:xfrm>
          <a:prstGeom prst="rect">
            <a:avLst/>
          </a:prstGeom>
          <a:noFill/>
        </p:spPr>
        <p:txBody>
          <a:bodyPr wrap="square">
            <a:spAutoFit/>
          </a:bodyPr>
          <a:lstStyle/>
          <a:p>
            <a:pPr algn="just"/>
            <a:r>
              <a:rPr lang="es-MX" sz="1150" dirty="0">
                <a:latin typeface="Century Gothic" panose="020B0502020202020204" pitchFamily="34" charset="0"/>
              </a:rPr>
              <a:t>Proporciona al asegurado todos los documentos y formatos requeridos para iniciar con el proceso de pago por reembolso. </a:t>
            </a:r>
          </a:p>
          <a:p>
            <a:pPr algn="just"/>
            <a:endParaRPr lang="es-MX" sz="1150" dirty="0">
              <a:latin typeface="Century Gothic" panose="020B0502020202020204" pitchFamily="34" charset="0"/>
            </a:endParaRPr>
          </a:p>
          <a:p>
            <a:pPr algn="just"/>
            <a:endParaRPr lang="es-MX" sz="1150" dirty="0">
              <a:latin typeface="Century Gothic" panose="020B0502020202020204" pitchFamily="34" charset="0"/>
            </a:endParaRPr>
          </a:p>
        </p:txBody>
      </p:sp>
      <p:sp>
        <p:nvSpPr>
          <p:cNvPr id="36" name="Rectángulo: esquinas redondeadas 35">
            <a:extLst>
              <a:ext uri="{FF2B5EF4-FFF2-40B4-BE49-F238E27FC236}">
                <a16:creationId xmlns:a16="http://schemas.microsoft.com/office/drawing/2014/main" id="{E908DDE3-3C5B-808B-8F74-51C2F4D8E4EB}"/>
              </a:ext>
            </a:extLst>
          </p:cNvPr>
          <p:cNvSpPr/>
          <p:nvPr/>
        </p:nvSpPr>
        <p:spPr>
          <a:xfrm>
            <a:off x="4336924" y="4019722"/>
            <a:ext cx="2937924" cy="1874559"/>
          </a:xfrm>
          <a:prstGeom prst="roundRect">
            <a:avLst/>
          </a:prstGeom>
          <a:noFill/>
          <a:ln>
            <a:solidFill>
              <a:schemeClr val="tx2">
                <a:lumMod val="60000"/>
                <a:lumOff val="4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37" name="Título 7">
            <a:extLst>
              <a:ext uri="{FF2B5EF4-FFF2-40B4-BE49-F238E27FC236}">
                <a16:creationId xmlns:a16="http://schemas.microsoft.com/office/drawing/2014/main" id="{3428BBB1-D2C5-3B0F-C00D-A1EA8BD1D916}"/>
              </a:ext>
            </a:extLst>
          </p:cNvPr>
          <p:cNvSpPr txBox="1">
            <a:spLocks/>
          </p:cNvSpPr>
          <p:nvPr/>
        </p:nvSpPr>
        <p:spPr>
          <a:xfrm>
            <a:off x="1085458" y="3668886"/>
            <a:ext cx="1444359" cy="215444"/>
          </a:xfrm>
          <a:prstGeom prst="rect">
            <a:avLst/>
          </a:prstGeom>
        </p:spPr>
        <p:txBody>
          <a:bodyPr wrap="square" lIns="0" tIns="0" rIns="0" bIns="0">
            <a:spAutoFit/>
          </a:bodyPr>
          <a:lstStyle>
            <a:lvl1pPr>
              <a:defRPr sz="2200" b="1" i="0">
                <a:solidFill>
                  <a:srgbClr val="1F4E79"/>
                </a:solidFill>
                <a:latin typeface="Arial"/>
                <a:ea typeface="+mj-ea"/>
                <a:cs typeface="Arial"/>
              </a:defRPr>
            </a:lvl1pPr>
          </a:lstStyle>
          <a:p>
            <a:r>
              <a:rPr lang="es-MX" sz="1400" b="0" kern="0" spc="-5" dirty="0">
                <a:solidFill>
                  <a:schemeClr val="tx1"/>
                </a:solidFill>
                <a:latin typeface="Century Gothic" panose="020B0502020202020204" pitchFamily="34" charset="0"/>
              </a:rPr>
              <a:t>Thona Seguros</a:t>
            </a:r>
            <a:endParaRPr lang="es-MX" sz="1400" b="0" kern="0" dirty="0">
              <a:solidFill>
                <a:schemeClr val="tx1"/>
              </a:solidFill>
            </a:endParaRPr>
          </a:p>
        </p:txBody>
      </p:sp>
      <p:sp>
        <p:nvSpPr>
          <p:cNvPr id="38" name="Rectángulo: esquinas redondeadas 37">
            <a:extLst>
              <a:ext uri="{FF2B5EF4-FFF2-40B4-BE49-F238E27FC236}">
                <a16:creationId xmlns:a16="http://schemas.microsoft.com/office/drawing/2014/main" id="{B902A42E-EB2A-820B-2A8F-FF3CCF16AA82}"/>
              </a:ext>
            </a:extLst>
          </p:cNvPr>
          <p:cNvSpPr/>
          <p:nvPr/>
        </p:nvSpPr>
        <p:spPr>
          <a:xfrm>
            <a:off x="373927" y="4019722"/>
            <a:ext cx="2937924" cy="1874559"/>
          </a:xfrm>
          <a:prstGeom prst="roundRect">
            <a:avLst/>
          </a:prstGeom>
          <a:noFill/>
          <a:ln>
            <a:solidFill>
              <a:schemeClr val="tx2">
                <a:lumMod val="60000"/>
                <a:lumOff val="4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39" name="Flecha: a la derecha 38">
            <a:extLst>
              <a:ext uri="{FF2B5EF4-FFF2-40B4-BE49-F238E27FC236}">
                <a16:creationId xmlns:a16="http://schemas.microsoft.com/office/drawing/2014/main" id="{8AAC8E44-38EE-9F02-CEF9-CE53B64CCF89}"/>
              </a:ext>
            </a:extLst>
          </p:cNvPr>
          <p:cNvSpPr/>
          <p:nvPr/>
        </p:nvSpPr>
        <p:spPr>
          <a:xfrm rot="10800000">
            <a:off x="3547284" y="4693600"/>
            <a:ext cx="457200" cy="338554"/>
          </a:xfrm>
          <a:prstGeom prst="rightArrow">
            <a:avLst/>
          </a:prstGeom>
          <a:solidFill>
            <a:schemeClr val="accent1">
              <a:lumMod val="60000"/>
              <a:lumOff val="40000"/>
            </a:schemeClr>
          </a:solidFill>
          <a:ln>
            <a:solidFill>
              <a:schemeClr val="accent1">
                <a:lumMod val="60000"/>
                <a:lumOff val="4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0" name="object 4">
            <a:extLst>
              <a:ext uri="{FF2B5EF4-FFF2-40B4-BE49-F238E27FC236}">
                <a16:creationId xmlns:a16="http://schemas.microsoft.com/office/drawing/2014/main" id="{294A333B-A114-4C02-9917-0B66E91D9995}"/>
              </a:ext>
            </a:extLst>
          </p:cNvPr>
          <p:cNvSpPr txBox="1">
            <a:spLocks/>
          </p:cNvSpPr>
          <p:nvPr/>
        </p:nvSpPr>
        <p:spPr>
          <a:xfrm>
            <a:off x="1037748" y="6040109"/>
            <a:ext cx="9525000" cy="254685"/>
          </a:xfrm>
          <a:prstGeom prst="rect">
            <a:avLst/>
          </a:prstGeom>
        </p:spPr>
        <p:txBody>
          <a:bodyPr vert="horz" wrap="square" lIns="0" tIns="12065" rIns="0" bIns="0" rtlCol="0">
            <a:spAutoFit/>
          </a:bodyPr>
          <a:lstStyle>
            <a:lvl1pPr>
              <a:defRPr sz="2200" b="1" i="0">
                <a:solidFill>
                  <a:srgbClr val="1F4E79"/>
                </a:solidFill>
                <a:latin typeface="Arial"/>
                <a:ea typeface="+mj-ea"/>
                <a:cs typeface="Arial"/>
              </a:defRPr>
            </a:lvl1pPr>
          </a:lstStyle>
          <a:p>
            <a:pPr marL="12700" algn="just">
              <a:lnSpc>
                <a:spcPts val="2055"/>
              </a:lnSpc>
              <a:tabLst>
                <a:tab pos="240665" algn="l"/>
                <a:tab pos="241300" algn="l"/>
              </a:tabLst>
            </a:pPr>
            <a:r>
              <a:rPr lang="es-MX" sz="1450" spc="-10" dirty="0">
                <a:latin typeface="Century Gothic" panose="020B0502020202020204" pitchFamily="34" charset="0"/>
                <a:cs typeface="Calibri"/>
              </a:rPr>
              <a:t> </a:t>
            </a:r>
            <a:r>
              <a:rPr lang="es-MX" sz="1450" spc="-25" dirty="0">
                <a:latin typeface="Century Gothic" panose="020B0502020202020204" pitchFamily="34" charset="0"/>
                <a:cs typeface="Calibri"/>
              </a:rPr>
              <a:t>Los datos personales recabados serán tratados de acuerdo a la protección de datos personales</a:t>
            </a:r>
            <a:r>
              <a:rPr lang="es-MX" sz="1450" spc="-10" dirty="0">
                <a:latin typeface="Century Gothic" panose="020B0502020202020204" pitchFamily="34" charset="0"/>
                <a:cs typeface="Calibri"/>
              </a:rPr>
              <a:t>.</a:t>
            </a:r>
            <a:endParaRPr lang="es-MX" sz="1450" dirty="0">
              <a:latin typeface="Century Gothic" panose="020B0502020202020204" pitchFamily="34" charset="0"/>
              <a:cs typeface="Calibri"/>
            </a:endParaRPr>
          </a:p>
        </p:txBody>
      </p:sp>
    </p:spTree>
    <p:extLst>
      <p:ext uri="{BB962C8B-B14F-4D97-AF65-F5344CB8AC3E}">
        <p14:creationId xmlns:p14="http://schemas.microsoft.com/office/powerpoint/2010/main" val="37075599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8" name="Imagen 7" descr="Icono&#10;&#10;Descripción generada automáticamente">
            <a:extLst>
              <a:ext uri="{FF2B5EF4-FFF2-40B4-BE49-F238E27FC236}">
                <a16:creationId xmlns:a16="http://schemas.microsoft.com/office/drawing/2014/main" id="{616B321C-BB45-A03C-A782-608332D7CD01}"/>
              </a:ext>
            </a:extLst>
          </p:cNvPr>
          <p:cNvPicPr>
            <a:picLocks noChangeAspect="1"/>
          </p:cNvPicPr>
          <p:nvPr/>
        </p:nvPicPr>
        <p:blipFill>
          <a:blip r:embed="rId2">
            <a:lum bright="70000" contrast="-70000"/>
            <a:extLst>
              <a:ext uri="{BEBA8EAE-BF5A-486C-A8C5-ECC9F3942E4B}">
                <a14:imgProps xmlns:a14="http://schemas.microsoft.com/office/drawing/2010/main">
                  <a14:imgLayer r:embed="rId3">
                    <a14:imgEffect>
                      <a14:saturation sat="400000"/>
                    </a14:imgEffect>
                  </a14:imgLayer>
                </a14:imgProps>
              </a:ext>
              <a:ext uri="{28A0092B-C50C-407E-A947-70E740481C1C}">
                <a14:useLocalDpi xmlns:a14="http://schemas.microsoft.com/office/drawing/2010/main" val="0"/>
              </a:ext>
            </a:extLst>
          </a:blip>
          <a:stretch>
            <a:fillRect/>
          </a:stretch>
        </p:blipFill>
        <p:spPr>
          <a:xfrm>
            <a:off x="121375" y="74285"/>
            <a:ext cx="4016295" cy="4016295"/>
          </a:xfrm>
          <a:prstGeom prst="rect">
            <a:avLst/>
          </a:prstGeom>
        </p:spPr>
      </p:pic>
      <p:sp>
        <p:nvSpPr>
          <p:cNvPr id="2" name="object 2"/>
          <p:cNvSpPr txBox="1">
            <a:spLocks noGrp="1"/>
          </p:cNvSpPr>
          <p:nvPr>
            <p:ph type="title"/>
          </p:nvPr>
        </p:nvSpPr>
        <p:spPr>
          <a:xfrm>
            <a:off x="6984127" y="3998984"/>
            <a:ext cx="2148964" cy="473848"/>
          </a:xfrm>
          <a:prstGeom prst="rect">
            <a:avLst/>
          </a:prstGeom>
        </p:spPr>
        <p:txBody>
          <a:bodyPr vert="horz" wrap="square" lIns="0" tIns="12065" rIns="0" bIns="0" rtlCol="0">
            <a:spAutoFit/>
          </a:bodyPr>
          <a:lstStyle/>
          <a:p>
            <a:pPr marL="12700">
              <a:lnSpc>
                <a:spcPct val="100000"/>
              </a:lnSpc>
              <a:spcBef>
                <a:spcPts val="95"/>
              </a:spcBef>
            </a:pPr>
            <a:r>
              <a:rPr sz="3000" spc="-5" dirty="0">
                <a:solidFill>
                  <a:srgbClr val="001F5F"/>
                </a:solidFill>
                <a:latin typeface="Century Gothic" panose="020B0502020202020204" pitchFamily="34" charset="0"/>
              </a:rPr>
              <a:t>¡GRACIA</a:t>
            </a:r>
            <a:r>
              <a:rPr sz="3000" spc="-20" dirty="0">
                <a:solidFill>
                  <a:srgbClr val="001F5F"/>
                </a:solidFill>
                <a:latin typeface="Century Gothic" panose="020B0502020202020204" pitchFamily="34" charset="0"/>
              </a:rPr>
              <a:t>S</a:t>
            </a:r>
            <a:r>
              <a:rPr sz="3000" spc="-5" dirty="0">
                <a:solidFill>
                  <a:srgbClr val="001F5F"/>
                </a:solidFill>
                <a:latin typeface="Century Gothic" panose="020B0502020202020204" pitchFamily="34" charset="0"/>
              </a:rPr>
              <a:t>!</a:t>
            </a:r>
            <a:endParaRPr sz="3000" dirty="0">
              <a:latin typeface="Century Gothic" panose="020B0502020202020204" pitchFamily="34" charset="0"/>
            </a:endParaRPr>
          </a:p>
        </p:txBody>
      </p:sp>
      <p:pic>
        <p:nvPicPr>
          <p:cNvPr id="3" name="object 3"/>
          <p:cNvPicPr/>
          <p:nvPr/>
        </p:nvPicPr>
        <p:blipFill>
          <a:blip r:embed="rId4" cstate="print"/>
          <a:stretch>
            <a:fillRect/>
          </a:stretch>
        </p:blipFill>
        <p:spPr>
          <a:xfrm>
            <a:off x="0" y="6208393"/>
            <a:ext cx="12191999" cy="590548"/>
          </a:xfrm>
          <a:prstGeom prst="rect">
            <a:avLst/>
          </a:prstGeom>
        </p:spPr>
      </p:pic>
      <p:pic>
        <p:nvPicPr>
          <p:cNvPr id="4" name="object 4"/>
          <p:cNvPicPr/>
          <p:nvPr/>
        </p:nvPicPr>
        <p:blipFill>
          <a:blip r:embed="rId5" cstate="print"/>
          <a:stretch>
            <a:fillRect/>
          </a:stretch>
        </p:blipFill>
        <p:spPr>
          <a:xfrm>
            <a:off x="5398026" y="5501640"/>
            <a:ext cx="2241782" cy="647700"/>
          </a:xfrm>
          <a:prstGeom prst="rect">
            <a:avLst/>
          </a:prstGeom>
        </p:spPr>
      </p:pic>
      <p:grpSp>
        <p:nvGrpSpPr>
          <p:cNvPr id="5" name="object 5"/>
          <p:cNvGrpSpPr/>
          <p:nvPr/>
        </p:nvGrpSpPr>
        <p:grpSpPr>
          <a:xfrm>
            <a:off x="0" y="-2"/>
            <a:ext cx="5123407" cy="6400802"/>
            <a:chOff x="527304" y="842771"/>
            <a:chExt cx="3416935" cy="3862071"/>
          </a:xfrm>
        </p:grpSpPr>
        <p:sp>
          <p:nvSpPr>
            <p:cNvPr id="6" name="object 6"/>
            <p:cNvSpPr/>
            <p:nvPr/>
          </p:nvSpPr>
          <p:spPr>
            <a:xfrm>
              <a:off x="527304" y="842772"/>
              <a:ext cx="3416935" cy="3862070"/>
            </a:xfrm>
            <a:custGeom>
              <a:avLst/>
              <a:gdLst/>
              <a:ahLst/>
              <a:cxnLst/>
              <a:rect l="l" t="t" r="r" b="b"/>
              <a:pathLst>
                <a:path w="3416935" h="3862070">
                  <a:moveTo>
                    <a:pt x="2478151" y="0"/>
                  </a:moveTo>
                  <a:lnTo>
                    <a:pt x="732904" y="0"/>
                  </a:lnTo>
                  <a:lnTo>
                    <a:pt x="1671573" y="1007237"/>
                  </a:lnTo>
                  <a:lnTo>
                    <a:pt x="0" y="2800858"/>
                  </a:lnTo>
                  <a:lnTo>
                    <a:pt x="0" y="3861816"/>
                  </a:lnTo>
                  <a:lnTo>
                    <a:pt x="756411" y="3861816"/>
                  </a:lnTo>
                  <a:lnTo>
                    <a:pt x="3416808" y="1007237"/>
                  </a:lnTo>
                  <a:lnTo>
                    <a:pt x="2478151" y="0"/>
                  </a:lnTo>
                  <a:close/>
                </a:path>
              </a:pathLst>
            </a:custGeom>
            <a:solidFill>
              <a:srgbClr val="1B0453"/>
            </a:solidFill>
          </p:spPr>
          <p:txBody>
            <a:bodyPr wrap="square" lIns="0" tIns="0" rIns="0" bIns="0" rtlCol="0"/>
            <a:lstStyle/>
            <a:p>
              <a:endParaRPr/>
            </a:p>
          </p:txBody>
        </p:sp>
        <p:sp>
          <p:nvSpPr>
            <p:cNvPr id="7" name="object 7"/>
            <p:cNvSpPr/>
            <p:nvPr/>
          </p:nvSpPr>
          <p:spPr>
            <a:xfrm>
              <a:off x="527304" y="842771"/>
              <a:ext cx="2186940" cy="3211195"/>
            </a:xfrm>
            <a:custGeom>
              <a:avLst/>
              <a:gdLst/>
              <a:ahLst/>
              <a:cxnLst/>
              <a:rect l="l" t="t" r="r" b="b"/>
              <a:pathLst>
                <a:path w="2186940" h="3211195">
                  <a:moveTo>
                    <a:pt x="2186940" y="862965"/>
                  </a:moveTo>
                  <a:lnTo>
                    <a:pt x="1383284" y="0"/>
                  </a:lnTo>
                  <a:lnTo>
                    <a:pt x="582688" y="0"/>
                  </a:lnTo>
                  <a:lnTo>
                    <a:pt x="0" y="0"/>
                  </a:lnTo>
                  <a:lnTo>
                    <a:pt x="0" y="119253"/>
                  </a:lnTo>
                  <a:lnTo>
                    <a:pt x="0" y="1606677"/>
                  </a:lnTo>
                  <a:lnTo>
                    <a:pt x="0" y="2185416"/>
                  </a:lnTo>
                  <a:lnTo>
                    <a:pt x="0" y="3211068"/>
                  </a:lnTo>
                  <a:lnTo>
                    <a:pt x="2186940" y="862965"/>
                  </a:lnTo>
                  <a:close/>
                </a:path>
              </a:pathLst>
            </a:custGeom>
            <a:solidFill>
              <a:srgbClr val="001F5F">
                <a:alpha val="70195"/>
              </a:srgbClr>
            </a:solidFill>
          </p:spPr>
          <p:txBody>
            <a:bodyPr wrap="square" lIns="0" tIns="0" rIns="0" bIns="0" rtlCol="0"/>
            <a:lstStyle/>
            <a:p>
              <a:endParaRPr dirty="0"/>
            </a:p>
          </p:txBody>
        </p:sp>
      </p:grpSp>
      <p:pic>
        <p:nvPicPr>
          <p:cNvPr id="9" name="object 9"/>
          <p:cNvPicPr/>
          <p:nvPr/>
        </p:nvPicPr>
        <p:blipFill>
          <a:blip r:embed="rId6" cstate="print"/>
          <a:stretch>
            <a:fillRect/>
          </a:stretch>
        </p:blipFill>
        <p:spPr>
          <a:xfrm>
            <a:off x="9172546" y="4870703"/>
            <a:ext cx="2211454" cy="647700"/>
          </a:xfrm>
          <a:prstGeom prst="rect">
            <a:avLst/>
          </a:prstGeom>
        </p:spPr>
      </p:pic>
      <p:pic>
        <p:nvPicPr>
          <p:cNvPr id="10" name="object 10"/>
          <p:cNvPicPr/>
          <p:nvPr/>
        </p:nvPicPr>
        <p:blipFill>
          <a:blip r:embed="rId7" cstate="print"/>
          <a:stretch>
            <a:fillRect/>
          </a:stretch>
        </p:blipFill>
        <p:spPr>
          <a:xfrm>
            <a:off x="2280208" y="4923143"/>
            <a:ext cx="834515" cy="346017"/>
          </a:xfrm>
          <a:prstGeom prst="rect">
            <a:avLst/>
          </a:prstGeom>
        </p:spPr>
      </p:pic>
      <p:pic>
        <p:nvPicPr>
          <p:cNvPr id="11" name="object 11"/>
          <p:cNvPicPr/>
          <p:nvPr/>
        </p:nvPicPr>
        <p:blipFill>
          <a:blip r:embed="rId8" cstate="print"/>
          <a:stretch>
            <a:fillRect/>
          </a:stretch>
        </p:blipFill>
        <p:spPr>
          <a:xfrm>
            <a:off x="3328508" y="4958361"/>
            <a:ext cx="990414" cy="295268"/>
          </a:xfrm>
          <a:prstGeom prst="rect">
            <a:avLst/>
          </a:prstGeom>
        </p:spPr>
      </p:pic>
      <p:pic>
        <p:nvPicPr>
          <p:cNvPr id="12" name="object 12"/>
          <p:cNvPicPr/>
          <p:nvPr/>
        </p:nvPicPr>
        <p:blipFill>
          <a:blip r:embed="rId9" cstate="print"/>
          <a:stretch>
            <a:fillRect/>
          </a:stretch>
        </p:blipFill>
        <p:spPr>
          <a:xfrm>
            <a:off x="7257327" y="4953748"/>
            <a:ext cx="1688524" cy="299881"/>
          </a:xfrm>
          <a:prstGeom prst="rect">
            <a:avLst/>
          </a:prstGeom>
        </p:spPr>
      </p:pic>
      <p:pic>
        <p:nvPicPr>
          <p:cNvPr id="13" name="object 13"/>
          <p:cNvPicPr/>
          <p:nvPr/>
        </p:nvPicPr>
        <p:blipFill>
          <a:blip r:embed="rId10" cstate="print"/>
          <a:stretch>
            <a:fillRect/>
          </a:stretch>
        </p:blipFill>
        <p:spPr>
          <a:xfrm>
            <a:off x="4497365" y="4981471"/>
            <a:ext cx="1130743" cy="290654"/>
          </a:xfrm>
          <a:prstGeom prst="rect">
            <a:avLst/>
          </a:prstGeom>
        </p:spPr>
      </p:pic>
      <p:pic>
        <p:nvPicPr>
          <p:cNvPr id="14" name="object 14"/>
          <p:cNvPicPr/>
          <p:nvPr/>
        </p:nvPicPr>
        <p:blipFill>
          <a:blip r:embed="rId11" cstate="print"/>
          <a:stretch>
            <a:fillRect/>
          </a:stretch>
        </p:blipFill>
        <p:spPr>
          <a:xfrm>
            <a:off x="5860028" y="4968555"/>
            <a:ext cx="1122680" cy="293486"/>
          </a:xfrm>
          <a:prstGeom prst="rect">
            <a:avLst/>
          </a:prstGeom>
        </p:spPr>
      </p:pic>
      <p:pic>
        <p:nvPicPr>
          <p:cNvPr id="16" name="Imagen 15" descr="Un conjunto de letras blancas en un fondo blanco&#10;&#10;Descripción generada automáticamente con confianza baja">
            <a:extLst>
              <a:ext uri="{FF2B5EF4-FFF2-40B4-BE49-F238E27FC236}">
                <a16:creationId xmlns:a16="http://schemas.microsoft.com/office/drawing/2014/main" id="{8C8368B1-EF64-E4E5-575C-A5547AF34573}"/>
              </a:ext>
            </a:extLst>
          </p:cNvPr>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5961911" y="21176"/>
            <a:ext cx="3926637" cy="3496892"/>
          </a:xfrm>
          <a:prstGeom prst="rect">
            <a:avLst/>
          </a:prstGeom>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462C1"/>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327</TotalTime>
  <Words>867</Words>
  <Application>Microsoft Office PowerPoint</Application>
  <PresentationFormat>Panorámica</PresentationFormat>
  <Paragraphs>79</Paragraphs>
  <Slides>6</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6</vt:i4>
      </vt:variant>
    </vt:vector>
  </HeadingPairs>
  <TitlesOfParts>
    <vt:vector size="12" baseType="lpstr">
      <vt:lpstr>Arial</vt:lpstr>
      <vt:lpstr>Calibri</vt:lpstr>
      <vt:lpstr>Century Gothic</vt:lpstr>
      <vt:lpstr>Courier New</vt:lpstr>
      <vt:lpstr>Wingdings</vt:lpstr>
      <vt:lpstr>Office Theme</vt:lpstr>
      <vt:lpstr>Presentación de PowerPoint</vt:lpstr>
      <vt:lpstr>ASEGURADOS.  ALUMNOS DE LA UNIVERSIDAD AUTONOMA DEL ESTADO DE MORELOS.  PLAN.  PÓLIZA DE ACCIDENTES PERSONALES COLECTIVO, CON LOS BENEFICIOS DE MUERTE ACCIDENTAL, PÉRDIDAS ORGÁNICAS Y REEMBOLSO DE GASTOS MÉDICOS SIN DEDUCIBLE.  VIGENCIA. DE LAS 00:00 HRS DEL 01 DE AGOSTO DE 2024 A LAS 23:59 HRS DEL 31 DE JULIO DE 2025.   AUTO ADMINISTRACIÓN:   SE ENTENDERÁ COMO LA FORMA DE ASEGURAMIENTO EN LA QUE NO SE REQUIEREN LOS CONSENTIMIENTOS INDIVIDUALES DE CADA ALUMNO PARA DARLOS DE ALTA EN EL SEGURO CONTRATADO, BASTA CON UN LISTADO VALIDADO DE TODA LA POBLACIÓN ESTUDIANTIL.</vt:lpstr>
      <vt:lpstr>BENEFICIOS CUBIERTOS</vt:lpstr>
      <vt:lpstr>PROCESO DE PAGO DIRECTO</vt:lpstr>
      <vt:lpstr>PROCESO DE PAGO POR REEMBOLSO </vt:lpstr>
      <vt:lpstr>¡GRACIAS!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Microsoft Office User</dc:creator>
  <cp:lastModifiedBy>laura sugey</cp:lastModifiedBy>
  <cp:revision>52</cp:revision>
  <dcterms:created xsi:type="dcterms:W3CDTF">2024-08-19T22:04:40Z</dcterms:created>
  <dcterms:modified xsi:type="dcterms:W3CDTF">2024-12-13T19:49:38Z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2023-07-05T00:00:00Z</vt:filetime>
  </property>
  <property fmtid="{D5CDD505-2E9C-101B-9397-08002B2CF9AE}" pid="3" name="Creator">
    <vt:lpwstr>Microsoft® PowerPoint® para Microsoft 365</vt:lpwstr>
  </property>
  <property fmtid="{D5CDD505-2E9C-101B-9397-08002B2CF9AE}" pid="4" name="LastSaved">
    <vt:filetime>2024-08-19T00:00:00Z</vt:filetime>
  </property>
</Properties>
</file>