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87" r:id="rId3"/>
    <p:sldId id="283" r:id="rId4"/>
    <p:sldId id="286" r:id="rId5"/>
    <p:sldId id="282" r:id="rId6"/>
  </p:sldIdLst>
  <p:sldSz cx="12192000" cy="6858000"/>
  <p:notesSz cx="12192000" cy="6858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714"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11/25/2024</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1" i="0">
                <a:solidFill>
                  <a:srgbClr val="1F4E79"/>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11/25/2024</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1" i="0">
                <a:solidFill>
                  <a:srgbClr val="1F4E79"/>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11/25/2024</a:t>
            </a:fld>
            <a:endParaRPr lang="en-US"/>
          </a:p>
        </p:txBody>
      </p:sp>
      <p:sp>
        <p:nvSpPr>
          <p:cNvPr id="7" name="Holder 7"/>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1" i="0">
                <a:solidFill>
                  <a:srgbClr val="1F4E79"/>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11/25/2024</a:t>
            </a:fld>
            <a:endParaRPr lang="en-US"/>
          </a:p>
        </p:txBody>
      </p:sp>
      <p:sp>
        <p:nvSpPr>
          <p:cNvPr id="5" name="Holder 5"/>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11/25/2024</a:t>
            </a:fld>
            <a:endParaRPr lang="en-US"/>
          </a:p>
        </p:txBody>
      </p:sp>
      <p:sp>
        <p:nvSpPr>
          <p:cNvPr id="4" name="Holder 4"/>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‹Nº›</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20141" y="263398"/>
            <a:ext cx="7037705" cy="360680"/>
          </a:xfrm>
          <a:prstGeom prst="rect">
            <a:avLst/>
          </a:prstGeom>
        </p:spPr>
        <p:txBody>
          <a:bodyPr wrap="square" lIns="0" tIns="0" rIns="0" bIns="0">
            <a:spAutoFit/>
          </a:bodyPr>
          <a:lstStyle>
            <a:lvl1pPr>
              <a:defRPr sz="2200" b="1" i="0">
                <a:solidFill>
                  <a:srgbClr val="1F4E79"/>
                </a:solidFill>
                <a:latin typeface="Arial"/>
                <a:cs typeface="Arial"/>
              </a:defRPr>
            </a:lvl1pPr>
          </a:lstStyle>
          <a:p>
            <a:endParaRPr/>
          </a:p>
        </p:txBody>
      </p:sp>
      <p:sp>
        <p:nvSpPr>
          <p:cNvPr id="3" name="Holder 3"/>
          <p:cNvSpPr>
            <a:spLocks noGrp="1"/>
          </p:cNvSpPr>
          <p:nvPr>
            <p:ph type="body" idx="1"/>
          </p:nvPr>
        </p:nvSpPr>
        <p:spPr>
          <a:xfrm>
            <a:off x="383540" y="1032763"/>
            <a:ext cx="11424919" cy="45085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11/25/2024</a:t>
            </a:fld>
            <a:endParaRPr lang="en-US"/>
          </a:p>
        </p:txBody>
      </p:sp>
      <p:sp>
        <p:nvSpPr>
          <p:cNvPr id="6" name="Holder 6"/>
          <p:cNvSpPr>
            <a:spLocks noGrp="1"/>
          </p:cNvSpPr>
          <p:nvPr>
            <p:ph type="sldNum" sz="quarter" idx="7"/>
          </p:nvPr>
        </p:nvSpPr>
        <p:spPr>
          <a:xfrm>
            <a:off x="11068557" y="6464985"/>
            <a:ext cx="231775" cy="178434"/>
          </a:xfrm>
          <a:prstGeom prst="rect">
            <a:avLst/>
          </a:prstGeom>
        </p:spPr>
        <p:txBody>
          <a:bodyPr wrap="square" lIns="0" tIns="0" rIns="0" bIns="0">
            <a:spAutoFit/>
          </a:bodyPr>
          <a:lstStyle>
            <a:lvl1pPr>
              <a:defRPr sz="1200" b="0" i="0">
                <a:solidFill>
                  <a:srgbClr val="888888"/>
                </a:solidFill>
                <a:latin typeface="Calibri"/>
                <a:cs typeface="Calibri"/>
              </a:defRPr>
            </a:lvl1pPr>
          </a:lstStyle>
          <a:p>
            <a:pPr marL="38100">
              <a:lnSpc>
                <a:spcPts val="1240"/>
              </a:lnSpc>
            </a:pPr>
            <a:fld id="{81D60167-4931-47E6-BA6A-407CBD079E47}" type="slidenum">
              <a:rPr dirty="0"/>
              <a:t>‹Nº›</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microsoft.com/office/2007/relationships/hdphoto" Target="../media/hdphoto1.wdp"/><Relationship Id="rId7" Type="http://schemas.openxmlformats.org/officeDocument/2006/relationships/image" Target="../media/image10.png"/><Relationship Id="rId12"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4.xml"/><Relationship Id="rId6" Type="http://schemas.openxmlformats.org/officeDocument/2006/relationships/image" Target="../media/image9.jpg"/><Relationship Id="rId11" Type="http://schemas.openxmlformats.org/officeDocument/2006/relationships/image" Target="../media/image14.png"/><Relationship Id="rId5" Type="http://schemas.openxmlformats.org/officeDocument/2006/relationships/image" Target="../media/image8.jpg"/><Relationship Id="rId10" Type="http://schemas.openxmlformats.org/officeDocument/2006/relationships/image" Target="../media/image13.png"/><Relationship Id="rId4" Type="http://schemas.openxmlformats.org/officeDocument/2006/relationships/image" Target="../media/image3.pn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Imagen 6" descr="Logotipo, nombre de la empresa&#10;&#10;Descripción generada automáticamente">
            <a:extLst>
              <a:ext uri="{FF2B5EF4-FFF2-40B4-BE49-F238E27FC236}">
                <a16:creationId xmlns:a16="http://schemas.microsoft.com/office/drawing/2014/main" id="{10627434-B194-68A5-35C6-26C42A5B94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3308" y="3797738"/>
            <a:ext cx="2667000" cy="2385671"/>
          </a:xfrm>
          <a:prstGeom prst="rect">
            <a:avLst/>
          </a:prstGeom>
        </p:spPr>
      </p:pic>
      <p:pic>
        <p:nvPicPr>
          <p:cNvPr id="10" name="Imagen 9" descr="Un conjunto de letras blancas en un fondo blanco&#10;&#10;Descripción generada automáticamente con confianza baja">
            <a:extLst>
              <a:ext uri="{FF2B5EF4-FFF2-40B4-BE49-F238E27FC236}">
                <a16:creationId xmlns:a16="http://schemas.microsoft.com/office/drawing/2014/main" id="{C8EE8FCB-665E-81A5-CB15-D862BA4C19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9167" y="0"/>
            <a:ext cx="4343400" cy="3358896"/>
          </a:xfrm>
          <a:prstGeom prst="rect">
            <a:avLst/>
          </a:prstGeom>
        </p:spPr>
      </p:pic>
      <p:grpSp>
        <p:nvGrpSpPr>
          <p:cNvPr id="2" name="object 2"/>
          <p:cNvGrpSpPr/>
          <p:nvPr/>
        </p:nvGrpSpPr>
        <p:grpSpPr>
          <a:xfrm>
            <a:off x="0" y="0"/>
            <a:ext cx="12191999" cy="6798941"/>
            <a:chOff x="0" y="0"/>
            <a:chExt cx="12191999" cy="6798941"/>
          </a:xfrm>
        </p:grpSpPr>
        <p:pic>
          <p:nvPicPr>
            <p:cNvPr id="3" name="object 3"/>
            <p:cNvPicPr/>
            <p:nvPr/>
          </p:nvPicPr>
          <p:blipFill>
            <a:blip r:embed="rId4" cstate="print"/>
            <a:stretch>
              <a:fillRect/>
            </a:stretch>
          </p:blipFill>
          <p:spPr>
            <a:xfrm>
              <a:off x="0" y="6208393"/>
              <a:ext cx="12191999" cy="590548"/>
            </a:xfrm>
            <a:prstGeom prst="rect">
              <a:avLst/>
            </a:prstGeom>
          </p:spPr>
        </p:pic>
        <p:sp>
          <p:nvSpPr>
            <p:cNvPr id="4" name="object 4"/>
            <p:cNvSpPr/>
            <p:nvPr/>
          </p:nvSpPr>
          <p:spPr>
            <a:xfrm>
              <a:off x="0" y="0"/>
              <a:ext cx="4343400" cy="6361430"/>
            </a:xfrm>
            <a:custGeom>
              <a:avLst/>
              <a:gdLst/>
              <a:ahLst/>
              <a:cxnLst/>
              <a:rect l="l" t="t" r="r" b="b"/>
              <a:pathLst>
                <a:path w="5629910" h="6361430">
                  <a:moveTo>
                    <a:pt x="4083050" y="0"/>
                  </a:moveTo>
                  <a:lnTo>
                    <a:pt x="1207566" y="0"/>
                  </a:lnTo>
                  <a:lnTo>
                    <a:pt x="2754249" y="1659127"/>
                  </a:lnTo>
                  <a:lnTo>
                    <a:pt x="0" y="4613529"/>
                  </a:lnTo>
                  <a:lnTo>
                    <a:pt x="0" y="6361176"/>
                  </a:lnTo>
                  <a:lnTo>
                    <a:pt x="1246301" y="6361176"/>
                  </a:lnTo>
                  <a:lnTo>
                    <a:pt x="5629656" y="1659127"/>
                  </a:lnTo>
                  <a:lnTo>
                    <a:pt x="4083050" y="0"/>
                  </a:lnTo>
                  <a:close/>
                </a:path>
              </a:pathLst>
            </a:custGeom>
            <a:solidFill>
              <a:srgbClr val="1B0453"/>
            </a:solidFill>
          </p:spPr>
          <p:txBody>
            <a:bodyPr wrap="square" lIns="0" tIns="0" rIns="0" bIns="0" rtlCol="0"/>
            <a:lstStyle/>
            <a:p>
              <a:endParaRPr/>
            </a:p>
          </p:txBody>
        </p:sp>
        <p:sp>
          <p:nvSpPr>
            <p:cNvPr id="5" name="object 5"/>
            <p:cNvSpPr/>
            <p:nvPr/>
          </p:nvSpPr>
          <p:spPr>
            <a:xfrm>
              <a:off x="1" y="0"/>
              <a:ext cx="3352800" cy="5523230"/>
            </a:xfrm>
            <a:custGeom>
              <a:avLst/>
              <a:gdLst/>
              <a:ahLst/>
              <a:cxnLst/>
              <a:rect l="l" t="t" r="r" b="b"/>
              <a:pathLst>
                <a:path w="3764279" h="5523230">
                  <a:moveTo>
                    <a:pt x="3764280" y="1484249"/>
                  </a:moveTo>
                  <a:lnTo>
                    <a:pt x="2380869" y="0"/>
                  </a:lnTo>
                  <a:lnTo>
                    <a:pt x="1002563" y="0"/>
                  </a:lnTo>
                  <a:lnTo>
                    <a:pt x="0" y="0"/>
                  </a:lnTo>
                  <a:lnTo>
                    <a:pt x="0" y="205105"/>
                  </a:lnTo>
                  <a:lnTo>
                    <a:pt x="0" y="2763520"/>
                  </a:lnTo>
                  <a:lnTo>
                    <a:pt x="0" y="3759708"/>
                  </a:lnTo>
                  <a:lnTo>
                    <a:pt x="0" y="5522976"/>
                  </a:lnTo>
                  <a:lnTo>
                    <a:pt x="3764280" y="1484249"/>
                  </a:lnTo>
                  <a:close/>
                </a:path>
              </a:pathLst>
            </a:custGeom>
            <a:solidFill>
              <a:srgbClr val="001F5F">
                <a:alpha val="70195"/>
              </a:srgbClr>
            </a:solidFill>
          </p:spPr>
          <p:txBody>
            <a:bodyPr wrap="square" lIns="0" tIns="0" rIns="0" bIns="0" rtlCol="0"/>
            <a:lstStyle/>
            <a:p>
              <a:endParaRPr/>
            </a:p>
          </p:txBody>
        </p:sp>
      </p:grpSp>
      <p:sp>
        <p:nvSpPr>
          <p:cNvPr id="14" name="CuadroTexto 13">
            <a:extLst>
              <a:ext uri="{FF2B5EF4-FFF2-40B4-BE49-F238E27FC236}">
                <a16:creationId xmlns:a16="http://schemas.microsoft.com/office/drawing/2014/main" id="{321694E2-DCE7-79C8-BA62-99B2122ED281}"/>
              </a:ext>
            </a:extLst>
          </p:cNvPr>
          <p:cNvSpPr txBox="1"/>
          <p:nvPr/>
        </p:nvSpPr>
        <p:spPr>
          <a:xfrm>
            <a:off x="5220949" y="3657600"/>
            <a:ext cx="6093500" cy="1015663"/>
          </a:xfrm>
          <a:prstGeom prst="rect">
            <a:avLst/>
          </a:prstGeom>
          <a:noFill/>
        </p:spPr>
        <p:txBody>
          <a:bodyPr wrap="square">
            <a:spAutoFit/>
          </a:bodyPr>
          <a:lstStyle/>
          <a:p>
            <a:pPr algn="ctr">
              <a:lnSpc>
                <a:spcPct val="100000"/>
              </a:lnSpc>
              <a:spcBef>
                <a:spcPts val="100"/>
              </a:spcBef>
            </a:pPr>
            <a:r>
              <a:rPr lang="es-MX" sz="3000" b="1" dirty="0">
                <a:solidFill>
                  <a:srgbClr val="001F5F"/>
                </a:solidFill>
                <a:latin typeface="Century Gothic" panose="020B0502020202020204" pitchFamily="34" charset="0"/>
                <a:cs typeface="Arial"/>
              </a:rPr>
              <a:t>PÓLIZA DE SEGURO DE VIDA GRUPO.</a:t>
            </a:r>
            <a:endParaRPr lang="es-MX" sz="3000" b="1" dirty="0">
              <a:latin typeface="Century Gothic" panose="020B0502020202020204" pitchFamily="34" charset="0"/>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descr="Icono&#10;&#10;Descripción generada automáticamente">
            <a:extLst>
              <a:ext uri="{FF2B5EF4-FFF2-40B4-BE49-F238E27FC236}">
                <a16:creationId xmlns:a16="http://schemas.microsoft.com/office/drawing/2014/main" id="{0B998A95-E71D-2AED-6E88-F48A54F759E8}"/>
              </a:ext>
            </a:extLst>
          </p:cNvPr>
          <p:cNvPicPr>
            <a:picLocks noChangeAspect="1"/>
          </p:cNvPicPr>
          <p:nvPr/>
        </p:nvPicPr>
        <p:blipFill>
          <a:blip r:embed="rId2">
            <a:lum bright="70000" contrast="-70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3234273" y="981552"/>
            <a:ext cx="4894896" cy="4894896"/>
          </a:xfrm>
          <a:prstGeom prst="rect">
            <a:avLst/>
          </a:prstGeom>
        </p:spPr>
      </p:pic>
      <p:sp>
        <p:nvSpPr>
          <p:cNvPr id="2" name="Título 1">
            <a:extLst>
              <a:ext uri="{FF2B5EF4-FFF2-40B4-BE49-F238E27FC236}">
                <a16:creationId xmlns:a16="http://schemas.microsoft.com/office/drawing/2014/main" id="{23645193-5B73-B108-3853-C44013B06CB6}"/>
              </a:ext>
            </a:extLst>
          </p:cNvPr>
          <p:cNvSpPr>
            <a:spLocks noGrp="1"/>
          </p:cNvSpPr>
          <p:nvPr>
            <p:ph type="title"/>
          </p:nvPr>
        </p:nvSpPr>
        <p:spPr>
          <a:xfrm>
            <a:off x="501545" y="1412439"/>
            <a:ext cx="11188908" cy="4678204"/>
          </a:xfrm>
        </p:spPr>
        <p:txBody>
          <a:bodyPr/>
          <a:lstStyle/>
          <a:p>
            <a:pPr algn="l"/>
            <a: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ASEGURADOS.</a:t>
            </a:r>
            <a:b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b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ALUMNOS DE LA UNIVERSIDAD AUTONOMA DEL ESTADO DE MORELOS.</a:t>
            </a:r>
            <a:b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b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PLAN.</a:t>
            </a:r>
            <a:b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b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PÓLIZA DE SEGURO DE VIDA GRUPO.</a:t>
            </a:r>
            <a:b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b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VIGENCIA.</a:t>
            </a:r>
            <a:b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DE LAS 00:00 HRS DEL 01 DE AGOSTO DE 2024 A LAS 23:59 HRS DEL 31 DE JULIO DE 2025.</a:t>
            </a:r>
            <a:b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b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b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r>
              <a:rPr lang="es-MX" sz="16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AUTO ADMINISTRACIÓN</a:t>
            </a:r>
            <a: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 </a:t>
            </a:r>
            <a:b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b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br>
            <a:r>
              <a:rPr lang="es-MX" sz="1600" b="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rPr>
              <a:t>SE ENTENDERÁ COMO LA FORMA DE ASEGURAMIENTO EN LA QUE NO SE REQUIEREN LOS CONSENTIMIENTOS INDIVIDUALES DE CADA ALUMNO PARA DARLOS DE ALTA EN EL SEGURO CONTRATADO, BASTA CON UN LISTADO VALIDADO DE TODA LA POBLACIÓN ESTUDIANTIL.</a:t>
            </a:r>
            <a:br>
              <a:rPr lang="es-MX" sz="1600" dirty="0">
                <a:effectLst/>
                <a:latin typeface="Century Gothic" panose="020B0502020202020204" pitchFamily="34" charset="0"/>
                <a:ea typeface="Aptos" panose="020B0004020202020204" pitchFamily="34" charset="0"/>
                <a:cs typeface="Times New Roman" panose="02020603050405020304" pitchFamily="18" charset="0"/>
              </a:rPr>
            </a:br>
            <a:br>
              <a:rPr lang="es-MX" sz="1600" dirty="0">
                <a:effectLst/>
                <a:latin typeface="Century Gothic" panose="020B0502020202020204" pitchFamily="34" charset="0"/>
                <a:ea typeface="Aptos" panose="020B0004020202020204" pitchFamily="34" charset="0"/>
                <a:cs typeface="Times New Roman" panose="02020603050405020304" pitchFamily="18" charset="0"/>
              </a:rPr>
            </a:br>
            <a:endParaRPr lang="es-MX" sz="1600" dirty="0">
              <a:latin typeface="Century Gothic" panose="020B0502020202020204" pitchFamily="34" charset="0"/>
            </a:endParaRPr>
          </a:p>
        </p:txBody>
      </p:sp>
      <p:sp>
        <p:nvSpPr>
          <p:cNvPr id="5" name="CuadroTexto 4">
            <a:extLst>
              <a:ext uri="{FF2B5EF4-FFF2-40B4-BE49-F238E27FC236}">
                <a16:creationId xmlns:a16="http://schemas.microsoft.com/office/drawing/2014/main" id="{3DD23720-697C-4BC1-38CA-24CB04E47E5E}"/>
              </a:ext>
            </a:extLst>
          </p:cNvPr>
          <p:cNvSpPr txBox="1"/>
          <p:nvPr/>
        </p:nvSpPr>
        <p:spPr>
          <a:xfrm>
            <a:off x="4724400" y="679829"/>
            <a:ext cx="2362200" cy="430887"/>
          </a:xfrm>
          <a:prstGeom prst="rect">
            <a:avLst/>
          </a:prstGeom>
          <a:noFill/>
        </p:spPr>
        <p:txBody>
          <a:bodyPr wrap="square">
            <a:spAutoFit/>
          </a:bodyPr>
          <a:lstStyle/>
          <a:p>
            <a:r>
              <a:rPr lang="es-MX" sz="2200" b="1" dirty="0">
                <a:solidFill>
                  <a:schemeClr val="tx2"/>
                </a:solidFill>
                <a:latin typeface="Century Gothic" panose="020B0502020202020204" pitchFamily="34" charset="0"/>
              </a:rPr>
              <a:t>DESCRIPCIÓN</a:t>
            </a:r>
            <a:endParaRPr lang="es-MX" sz="2200" b="1" dirty="0">
              <a:solidFill>
                <a:schemeClr val="tx2"/>
              </a:solidFill>
            </a:endParaRPr>
          </a:p>
        </p:txBody>
      </p:sp>
      <p:pic>
        <p:nvPicPr>
          <p:cNvPr id="3" name="object 3">
            <a:extLst>
              <a:ext uri="{FF2B5EF4-FFF2-40B4-BE49-F238E27FC236}">
                <a16:creationId xmlns:a16="http://schemas.microsoft.com/office/drawing/2014/main" id="{7448773D-27B8-9E10-366D-926C5B438C30}"/>
              </a:ext>
            </a:extLst>
          </p:cNvPr>
          <p:cNvPicPr/>
          <p:nvPr/>
        </p:nvPicPr>
        <p:blipFill>
          <a:blip r:embed="rId4" cstate="print"/>
          <a:stretch>
            <a:fillRect/>
          </a:stretch>
        </p:blipFill>
        <p:spPr>
          <a:xfrm>
            <a:off x="0" y="6208393"/>
            <a:ext cx="12191999" cy="590548"/>
          </a:xfrm>
          <a:prstGeom prst="rect">
            <a:avLst/>
          </a:prstGeom>
        </p:spPr>
      </p:pic>
      <p:pic>
        <p:nvPicPr>
          <p:cNvPr id="6" name="Imagen 5" descr="Logotipo">
            <a:extLst>
              <a:ext uri="{FF2B5EF4-FFF2-40B4-BE49-F238E27FC236}">
                <a16:creationId xmlns:a16="http://schemas.microsoft.com/office/drawing/2014/main" id="{AE595645-E2CE-640B-2098-1F9AA296A3A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4800" y="164724"/>
            <a:ext cx="2694482" cy="763437"/>
          </a:xfrm>
          <a:prstGeom prst="rect">
            <a:avLst/>
          </a:prstGeom>
        </p:spPr>
      </p:pic>
    </p:spTree>
    <p:extLst>
      <p:ext uri="{BB962C8B-B14F-4D97-AF65-F5344CB8AC3E}">
        <p14:creationId xmlns:p14="http://schemas.microsoft.com/office/powerpoint/2010/main" val="1724547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Imagen 2" descr="Icono&#10;&#10;Descripción generada automáticamente">
            <a:extLst>
              <a:ext uri="{FF2B5EF4-FFF2-40B4-BE49-F238E27FC236}">
                <a16:creationId xmlns:a16="http://schemas.microsoft.com/office/drawing/2014/main" id="{E36B9573-2952-AE85-275A-A512BAE1E29D}"/>
              </a:ext>
            </a:extLst>
          </p:cNvPr>
          <p:cNvPicPr>
            <a:picLocks noChangeAspect="1"/>
          </p:cNvPicPr>
          <p:nvPr/>
        </p:nvPicPr>
        <p:blipFill>
          <a:blip r:embed="rId2">
            <a:lum bright="70000" contrast="-70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3352800" y="756104"/>
            <a:ext cx="4894896" cy="4894896"/>
          </a:xfrm>
          <a:prstGeom prst="rect">
            <a:avLst/>
          </a:prstGeom>
        </p:spPr>
      </p:pic>
      <p:sp>
        <p:nvSpPr>
          <p:cNvPr id="2" name="object 2"/>
          <p:cNvSpPr txBox="1">
            <a:spLocks noGrp="1"/>
          </p:cNvSpPr>
          <p:nvPr>
            <p:ph type="title"/>
          </p:nvPr>
        </p:nvSpPr>
        <p:spPr>
          <a:xfrm>
            <a:off x="3764703" y="589098"/>
            <a:ext cx="4071090" cy="350737"/>
          </a:xfrm>
          <a:prstGeom prst="rect">
            <a:avLst/>
          </a:prstGeom>
        </p:spPr>
        <p:txBody>
          <a:bodyPr vert="horz" wrap="square" lIns="0" tIns="12065" rIns="0" bIns="0" rtlCol="0">
            <a:spAutoFit/>
          </a:bodyPr>
          <a:lstStyle/>
          <a:p>
            <a:pPr marL="12700" algn="ctr">
              <a:lnSpc>
                <a:spcPct val="100000"/>
              </a:lnSpc>
              <a:spcBef>
                <a:spcPts val="95"/>
              </a:spcBef>
            </a:pPr>
            <a:r>
              <a:rPr lang="es-MX" spc="-5" dirty="0">
                <a:latin typeface="Century Gothic" panose="020B0502020202020204" pitchFamily="34" charset="0"/>
              </a:rPr>
              <a:t>BENEFICIOS CUBIERTOS</a:t>
            </a:r>
            <a:endParaRPr spc="-20" dirty="0">
              <a:latin typeface="Century Gothic" panose="020B0502020202020204" pitchFamily="34" charset="0"/>
            </a:endParaRPr>
          </a:p>
        </p:txBody>
      </p:sp>
      <p:pic>
        <p:nvPicPr>
          <p:cNvPr id="4" name="object 4"/>
          <p:cNvPicPr/>
          <p:nvPr/>
        </p:nvPicPr>
        <p:blipFill>
          <a:blip r:embed="rId4" cstate="print"/>
          <a:stretch>
            <a:fillRect/>
          </a:stretch>
        </p:blipFill>
        <p:spPr>
          <a:xfrm>
            <a:off x="0" y="6149339"/>
            <a:ext cx="12191999" cy="708658"/>
          </a:xfrm>
          <a:prstGeom prst="rect">
            <a:avLst/>
          </a:prstGeom>
        </p:spPr>
      </p:pic>
      <p:sp>
        <p:nvSpPr>
          <p:cNvPr id="5" name="object 2">
            <a:extLst>
              <a:ext uri="{FF2B5EF4-FFF2-40B4-BE49-F238E27FC236}">
                <a16:creationId xmlns:a16="http://schemas.microsoft.com/office/drawing/2014/main" id="{EAD37608-4DD8-4D58-38B0-64196083D603}"/>
              </a:ext>
            </a:extLst>
          </p:cNvPr>
          <p:cNvSpPr txBox="1">
            <a:spLocks/>
          </p:cNvSpPr>
          <p:nvPr/>
        </p:nvSpPr>
        <p:spPr>
          <a:xfrm>
            <a:off x="533400" y="1438174"/>
            <a:ext cx="11430000" cy="3684983"/>
          </a:xfrm>
          <a:prstGeom prst="rect">
            <a:avLst/>
          </a:prstGeom>
        </p:spPr>
        <p:txBody>
          <a:bodyPr vert="horz" wrap="square" lIns="0" tIns="12065" rIns="0" bIns="0" rtlCol="0">
            <a:spAutoFit/>
          </a:bodyPr>
          <a:lstStyle>
            <a:lvl1pPr>
              <a:defRPr sz="2200" b="1" i="0">
                <a:solidFill>
                  <a:srgbClr val="1F4E79"/>
                </a:solidFill>
                <a:latin typeface="Arial"/>
                <a:ea typeface="+mj-ea"/>
                <a:cs typeface="Arial"/>
              </a:defRPr>
            </a:lvl1pPr>
          </a:lstStyle>
          <a:p>
            <a:pPr marL="12700" algn="just">
              <a:spcBef>
                <a:spcPts val="95"/>
              </a:spcBef>
            </a:pPr>
            <a:r>
              <a:rPr lang="es-MX" sz="1600" kern="0" spc="-5" dirty="0">
                <a:solidFill>
                  <a:schemeClr val="tx1"/>
                </a:solidFill>
                <a:latin typeface="Century Gothic" panose="020B0502020202020204" pitchFamily="34" charset="0"/>
              </a:rPr>
              <a:t>BÁSICA POR FALLECIMIENTO: </a:t>
            </a:r>
          </a:p>
          <a:p>
            <a:pPr marL="12700" algn="just">
              <a:spcBef>
                <a:spcPts val="95"/>
              </a:spcBef>
            </a:pPr>
            <a:endParaRPr lang="es-MX" sz="1600" kern="0" spc="-5" dirty="0">
              <a:solidFill>
                <a:schemeClr val="tx1"/>
              </a:solidFill>
              <a:latin typeface="Century Gothic" panose="020B0502020202020204" pitchFamily="34" charset="0"/>
            </a:endParaRPr>
          </a:p>
          <a:p>
            <a:pPr marL="12700" algn="just">
              <a:spcBef>
                <a:spcPts val="95"/>
              </a:spcBef>
            </a:pPr>
            <a:r>
              <a:rPr lang="es-MX" sz="1600" b="0" kern="0" spc="-5" dirty="0">
                <a:solidFill>
                  <a:schemeClr val="tx1"/>
                </a:solidFill>
                <a:latin typeface="Century Gothic" panose="020B0502020202020204" pitchFamily="34" charset="0"/>
              </a:rPr>
              <a:t>Muerte natural, entiéndase como el deterioro y/o degeneración del cuerpo causado de manera natural o a causa de cualquier tipo de enfermedad sea congénita o hereditaria demostrada sin necesidad de examen médico, siempre que el asegurado fallezca durante la vigencia de la póliza y acredite ser alumno de la UAEM. </a:t>
            </a:r>
          </a:p>
          <a:p>
            <a:pPr marL="12700" algn="just">
              <a:spcBef>
                <a:spcPts val="95"/>
              </a:spcBef>
            </a:pPr>
            <a:endParaRPr lang="es-MX" sz="1600" b="0" kern="0" spc="-5" dirty="0">
              <a:solidFill>
                <a:schemeClr val="tx1"/>
              </a:solidFill>
              <a:latin typeface="Century Gothic" panose="020B0502020202020204" pitchFamily="34" charset="0"/>
            </a:endParaRPr>
          </a:p>
          <a:p>
            <a:pPr marL="12700" algn="just">
              <a:spcBef>
                <a:spcPts val="95"/>
              </a:spcBef>
            </a:pPr>
            <a:endParaRPr lang="es-MX" sz="1600" b="0" dirty="0">
              <a:solidFill>
                <a:srgbClr val="000000"/>
              </a:solidFill>
              <a:latin typeface="Century Gothic" panose="020B0502020202020204" pitchFamily="34" charset="0"/>
            </a:endParaRPr>
          </a:p>
          <a:p>
            <a:pPr marL="12700" algn="just">
              <a:spcBef>
                <a:spcPts val="95"/>
              </a:spcBef>
            </a:pPr>
            <a:endParaRPr lang="es-MX" sz="1600" b="0" dirty="0">
              <a:solidFill>
                <a:srgbClr val="000000"/>
              </a:solidFill>
              <a:latin typeface="Century Gothic" panose="020B0502020202020204" pitchFamily="34" charset="0"/>
            </a:endParaRPr>
          </a:p>
          <a:p>
            <a:pPr marL="12700" algn="just">
              <a:spcBef>
                <a:spcPts val="95"/>
              </a:spcBef>
            </a:pPr>
            <a:endParaRPr lang="es-MX" sz="1600" kern="0" spc="-5" dirty="0">
              <a:solidFill>
                <a:schemeClr val="tx2"/>
              </a:solidFill>
              <a:latin typeface="Century Gothic" panose="020B0502020202020204" pitchFamily="34" charset="0"/>
            </a:endParaRPr>
          </a:p>
          <a:p>
            <a:pPr algn="ctr"/>
            <a:r>
              <a:rPr lang="es-MX" i="0" u="none" strike="noStrike" baseline="0" dirty="0">
                <a:solidFill>
                  <a:schemeClr val="tx2"/>
                </a:solidFill>
                <a:latin typeface="Century Gothic" panose="020B0502020202020204" pitchFamily="34" charset="0"/>
              </a:rPr>
              <a:t>LAS 24 HORAS, LOS 365 DÍAS DEL AÑO, APLICABLE EN CUALQUIER</a:t>
            </a:r>
          </a:p>
          <a:p>
            <a:pPr algn="ctr"/>
            <a:r>
              <a:rPr lang="es-MX" i="0" u="none" strike="noStrike" baseline="0" dirty="0">
                <a:solidFill>
                  <a:schemeClr val="tx2"/>
                </a:solidFill>
                <a:latin typeface="Century Gothic" panose="020B0502020202020204" pitchFamily="34" charset="0"/>
              </a:rPr>
              <a:t>PARTE DEL TERRITORIO NACIONAL Y DEL EXTRANJERO.</a:t>
            </a:r>
            <a:r>
              <a:rPr lang="es-MX" kern="0" spc="-5" dirty="0">
                <a:solidFill>
                  <a:schemeClr val="tx2"/>
                </a:solidFill>
                <a:latin typeface="Century Gothic" panose="020B0502020202020204" pitchFamily="34" charset="0"/>
              </a:rPr>
              <a:t> </a:t>
            </a:r>
          </a:p>
          <a:p>
            <a:pPr marL="12700">
              <a:spcBef>
                <a:spcPts val="95"/>
              </a:spcBef>
            </a:pPr>
            <a:endParaRPr lang="es-MX" b="0" kern="0" spc="-5" dirty="0">
              <a:latin typeface="Century Gothic" panose="020B0502020202020204" pitchFamily="34" charset="0"/>
            </a:endParaRPr>
          </a:p>
          <a:p>
            <a:pPr marL="12700">
              <a:spcBef>
                <a:spcPts val="95"/>
              </a:spcBef>
            </a:pPr>
            <a:endParaRPr lang="es-MX" b="0" kern="0" spc="-20" dirty="0">
              <a:latin typeface="Century Gothic" panose="020B0502020202020204" pitchFamily="34" charset="0"/>
            </a:endParaRPr>
          </a:p>
        </p:txBody>
      </p:sp>
      <p:pic>
        <p:nvPicPr>
          <p:cNvPr id="6" name="Imagen 5" descr="Logotipo">
            <a:extLst>
              <a:ext uri="{FF2B5EF4-FFF2-40B4-BE49-F238E27FC236}">
                <a16:creationId xmlns:a16="http://schemas.microsoft.com/office/drawing/2014/main" id="{D1BF0BEF-9DF0-1E78-5FF6-B1EB2739BBF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4800" y="59059"/>
            <a:ext cx="2694482" cy="763437"/>
          </a:xfrm>
          <a:prstGeom prst="rect">
            <a:avLst/>
          </a:prstGeom>
        </p:spPr>
      </p:pic>
    </p:spTree>
    <p:extLst>
      <p:ext uri="{BB962C8B-B14F-4D97-AF65-F5344CB8AC3E}">
        <p14:creationId xmlns:p14="http://schemas.microsoft.com/office/powerpoint/2010/main" val="285759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Imagen 1" descr="Icono&#10;&#10;Descripción generada automáticamente">
            <a:extLst>
              <a:ext uri="{FF2B5EF4-FFF2-40B4-BE49-F238E27FC236}">
                <a16:creationId xmlns:a16="http://schemas.microsoft.com/office/drawing/2014/main" id="{232D31D3-2743-BD39-D0CD-D5CD56DF7667}"/>
              </a:ext>
            </a:extLst>
          </p:cNvPr>
          <p:cNvPicPr>
            <a:picLocks noChangeAspect="1"/>
          </p:cNvPicPr>
          <p:nvPr/>
        </p:nvPicPr>
        <p:blipFill>
          <a:blip r:embed="rId2">
            <a:lum bright="70000" contrast="-70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3352800" y="756104"/>
            <a:ext cx="4894896" cy="4894896"/>
          </a:xfrm>
          <a:prstGeom prst="rect">
            <a:avLst/>
          </a:prstGeom>
        </p:spPr>
      </p:pic>
      <p:pic>
        <p:nvPicPr>
          <p:cNvPr id="7" name="object 7"/>
          <p:cNvPicPr/>
          <p:nvPr/>
        </p:nvPicPr>
        <p:blipFill>
          <a:blip r:embed="rId4" cstate="print"/>
          <a:stretch>
            <a:fillRect/>
          </a:stretch>
        </p:blipFill>
        <p:spPr>
          <a:xfrm>
            <a:off x="0" y="6185198"/>
            <a:ext cx="12191999" cy="708658"/>
          </a:xfrm>
          <a:prstGeom prst="rect">
            <a:avLst/>
          </a:prstGeom>
        </p:spPr>
      </p:pic>
      <p:sp>
        <p:nvSpPr>
          <p:cNvPr id="8" name="Título 7">
            <a:extLst>
              <a:ext uri="{FF2B5EF4-FFF2-40B4-BE49-F238E27FC236}">
                <a16:creationId xmlns:a16="http://schemas.microsoft.com/office/drawing/2014/main" id="{E040B008-9845-762B-1D58-5D68FC91DC99}"/>
              </a:ext>
            </a:extLst>
          </p:cNvPr>
          <p:cNvSpPr>
            <a:spLocks noGrp="1"/>
          </p:cNvSpPr>
          <p:nvPr>
            <p:ph type="title"/>
          </p:nvPr>
        </p:nvSpPr>
        <p:spPr>
          <a:xfrm>
            <a:off x="310687" y="152400"/>
            <a:ext cx="7037705" cy="338554"/>
          </a:xfrm>
        </p:spPr>
        <p:txBody>
          <a:bodyPr/>
          <a:lstStyle/>
          <a:p>
            <a:r>
              <a:rPr lang="es-MX" spc="-5" dirty="0">
                <a:latin typeface="Century Gothic" panose="020B0502020202020204" pitchFamily="34" charset="0"/>
              </a:rPr>
              <a:t>PROCESO</a:t>
            </a:r>
            <a:r>
              <a:rPr lang="es-MX" dirty="0">
                <a:latin typeface="Century Gothic" panose="020B0502020202020204" pitchFamily="34" charset="0"/>
              </a:rPr>
              <a:t> </a:t>
            </a:r>
            <a:r>
              <a:rPr lang="es-MX" spc="-5" dirty="0">
                <a:latin typeface="Century Gothic" panose="020B0502020202020204" pitchFamily="34" charset="0"/>
              </a:rPr>
              <a:t>DE</a:t>
            </a:r>
            <a:r>
              <a:rPr lang="es-MX" spc="-50" dirty="0">
                <a:latin typeface="Century Gothic" panose="020B0502020202020204" pitchFamily="34" charset="0"/>
              </a:rPr>
              <a:t> INDEMINIZACIÓN POR FALLECIMIENTO</a:t>
            </a:r>
            <a:endParaRPr lang="es-MX" dirty="0"/>
          </a:p>
        </p:txBody>
      </p:sp>
      <p:sp>
        <p:nvSpPr>
          <p:cNvPr id="13" name="CuadroTexto 12">
            <a:extLst>
              <a:ext uri="{FF2B5EF4-FFF2-40B4-BE49-F238E27FC236}">
                <a16:creationId xmlns:a16="http://schemas.microsoft.com/office/drawing/2014/main" id="{91C164A5-0822-1959-E7A5-055F72336933}"/>
              </a:ext>
            </a:extLst>
          </p:cNvPr>
          <p:cNvSpPr txBox="1"/>
          <p:nvPr/>
        </p:nvSpPr>
        <p:spPr>
          <a:xfrm>
            <a:off x="228735" y="1326098"/>
            <a:ext cx="3093984" cy="800219"/>
          </a:xfrm>
          <a:prstGeom prst="rect">
            <a:avLst/>
          </a:prstGeom>
          <a:noFill/>
        </p:spPr>
        <p:txBody>
          <a:bodyPr wrap="square">
            <a:spAutoFit/>
          </a:bodyPr>
          <a:lstStyle/>
          <a:p>
            <a:pPr algn="just"/>
            <a:r>
              <a:rPr lang="es-MX" sz="1150" dirty="0">
                <a:latin typeface="Century Gothic" panose="020B0502020202020204" pitchFamily="34" charset="0"/>
              </a:rPr>
              <a:t>Se acerca al área correspondiente de la Unidad Académica para notificar sobre el siniestro.</a:t>
            </a:r>
          </a:p>
          <a:p>
            <a:pPr algn="just"/>
            <a:endParaRPr lang="es-MX" sz="1150" dirty="0">
              <a:latin typeface="Century Gothic" panose="020B0502020202020204" pitchFamily="34" charset="0"/>
            </a:endParaRPr>
          </a:p>
        </p:txBody>
      </p:sp>
      <p:sp>
        <p:nvSpPr>
          <p:cNvPr id="15" name="Rectángulo: esquinas redondeadas 14">
            <a:extLst>
              <a:ext uri="{FF2B5EF4-FFF2-40B4-BE49-F238E27FC236}">
                <a16:creationId xmlns:a16="http://schemas.microsoft.com/office/drawing/2014/main" id="{24784544-AAEF-9E8A-9D9C-E6FA330ED317}"/>
              </a:ext>
            </a:extLst>
          </p:cNvPr>
          <p:cNvSpPr/>
          <p:nvPr/>
        </p:nvSpPr>
        <p:spPr>
          <a:xfrm>
            <a:off x="169136" y="1024659"/>
            <a:ext cx="3289432" cy="1874559"/>
          </a:xfrm>
          <a:prstGeom prst="roundRect">
            <a:avLst/>
          </a:prstGeom>
          <a:noFill/>
          <a:ln>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Título 7">
            <a:extLst>
              <a:ext uri="{FF2B5EF4-FFF2-40B4-BE49-F238E27FC236}">
                <a16:creationId xmlns:a16="http://schemas.microsoft.com/office/drawing/2014/main" id="{5B46764C-D0E0-EB96-E655-C9958F56546A}"/>
              </a:ext>
            </a:extLst>
          </p:cNvPr>
          <p:cNvSpPr txBox="1">
            <a:spLocks/>
          </p:cNvSpPr>
          <p:nvPr/>
        </p:nvSpPr>
        <p:spPr>
          <a:xfrm>
            <a:off x="1272788" y="733891"/>
            <a:ext cx="1143000" cy="215444"/>
          </a:xfrm>
          <a:prstGeom prst="rect">
            <a:avLst/>
          </a:prstGeom>
        </p:spPr>
        <p:txBody>
          <a:bodyPr wrap="square" lIns="0" tIns="0" rIns="0" bIns="0">
            <a:spAutoFit/>
          </a:bodyPr>
          <a:lstStyle>
            <a:lvl1pPr>
              <a:defRPr sz="2200" b="1" i="0">
                <a:solidFill>
                  <a:srgbClr val="1F4E79"/>
                </a:solidFill>
                <a:latin typeface="Arial"/>
                <a:ea typeface="+mj-ea"/>
                <a:cs typeface="Arial"/>
              </a:defRPr>
            </a:lvl1pPr>
          </a:lstStyle>
          <a:p>
            <a:r>
              <a:rPr lang="es-MX" sz="1400" b="0" kern="0" spc="-5" dirty="0">
                <a:solidFill>
                  <a:schemeClr val="tx1"/>
                </a:solidFill>
                <a:latin typeface="Century Gothic" panose="020B0502020202020204" pitchFamily="34" charset="0"/>
              </a:rPr>
              <a:t>Beneficiario</a:t>
            </a:r>
            <a:endParaRPr lang="es-MX" sz="1400" b="0" kern="0" dirty="0">
              <a:solidFill>
                <a:schemeClr val="tx1"/>
              </a:solidFill>
            </a:endParaRPr>
          </a:p>
        </p:txBody>
      </p:sp>
      <p:sp>
        <p:nvSpPr>
          <p:cNvPr id="17" name="Flecha: a la derecha 16">
            <a:extLst>
              <a:ext uri="{FF2B5EF4-FFF2-40B4-BE49-F238E27FC236}">
                <a16:creationId xmlns:a16="http://schemas.microsoft.com/office/drawing/2014/main" id="{420C24CE-246A-EC46-5F2F-B5E0B3C263C8}"/>
              </a:ext>
            </a:extLst>
          </p:cNvPr>
          <p:cNvSpPr/>
          <p:nvPr/>
        </p:nvSpPr>
        <p:spPr>
          <a:xfrm>
            <a:off x="3581066" y="1664266"/>
            <a:ext cx="457200" cy="338554"/>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Título 7">
            <a:extLst>
              <a:ext uri="{FF2B5EF4-FFF2-40B4-BE49-F238E27FC236}">
                <a16:creationId xmlns:a16="http://schemas.microsoft.com/office/drawing/2014/main" id="{D10D6F3A-3062-C440-1F39-3A53FC9187DC}"/>
              </a:ext>
            </a:extLst>
          </p:cNvPr>
          <p:cNvSpPr txBox="1">
            <a:spLocks/>
          </p:cNvSpPr>
          <p:nvPr/>
        </p:nvSpPr>
        <p:spPr>
          <a:xfrm>
            <a:off x="9587477" y="728476"/>
            <a:ext cx="1143000" cy="215444"/>
          </a:xfrm>
          <a:prstGeom prst="rect">
            <a:avLst/>
          </a:prstGeom>
        </p:spPr>
        <p:txBody>
          <a:bodyPr wrap="square" lIns="0" tIns="0" rIns="0" bIns="0">
            <a:spAutoFit/>
          </a:bodyPr>
          <a:lstStyle>
            <a:lvl1pPr>
              <a:defRPr sz="2200" b="1" i="0">
                <a:solidFill>
                  <a:srgbClr val="1F4E79"/>
                </a:solidFill>
                <a:latin typeface="Arial"/>
                <a:ea typeface="+mj-ea"/>
                <a:cs typeface="Arial"/>
              </a:defRPr>
            </a:lvl1pPr>
          </a:lstStyle>
          <a:p>
            <a:r>
              <a:rPr lang="es-MX" sz="1400" b="0" kern="0" spc="-5" dirty="0">
                <a:solidFill>
                  <a:schemeClr val="tx1"/>
                </a:solidFill>
                <a:latin typeface="Century Gothic" panose="020B0502020202020204" pitchFamily="34" charset="0"/>
              </a:rPr>
              <a:t>Beneficiario</a:t>
            </a:r>
            <a:endParaRPr lang="es-MX" sz="1400" b="0" kern="0" dirty="0">
              <a:solidFill>
                <a:schemeClr val="tx1"/>
              </a:solidFill>
            </a:endParaRPr>
          </a:p>
        </p:txBody>
      </p:sp>
      <p:sp>
        <p:nvSpPr>
          <p:cNvPr id="24" name="Título 7">
            <a:extLst>
              <a:ext uri="{FF2B5EF4-FFF2-40B4-BE49-F238E27FC236}">
                <a16:creationId xmlns:a16="http://schemas.microsoft.com/office/drawing/2014/main" id="{C0002ED2-13B9-0D90-49CE-C01B0BD8608F}"/>
              </a:ext>
            </a:extLst>
          </p:cNvPr>
          <p:cNvSpPr txBox="1">
            <a:spLocks/>
          </p:cNvSpPr>
          <p:nvPr/>
        </p:nvSpPr>
        <p:spPr>
          <a:xfrm>
            <a:off x="5380895" y="733891"/>
            <a:ext cx="1304729" cy="215444"/>
          </a:xfrm>
          <a:prstGeom prst="rect">
            <a:avLst/>
          </a:prstGeom>
        </p:spPr>
        <p:txBody>
          <a:bodyPr wrap="square" lIns="0" tIns="0" rIns="0" bIns="0">
            <a:spAutoFit/>
          </a:bodyPr>
          <a:lstStyle>
            <a:lvl1pPr>
              <a:defRPr sz="2200" b="1" i="0">
                <a:solidFill>
                  <a:srgbClr val="1F4E79"/>
                </a:solidFill>
                <a:latin typeface="Arial"/>
                <a:ea typeface="+mj-ea"/>
                <a:cs typeface="Arial"/>
              </a:defRPr>
            </a:lvl1pPr>
          </a:lstStyle>
          <a:p>
            <a:r>
              <a:rPr lang="es-MX" sz="1400" b="0" kern="0" spc="-5" dirty="0">
                <a:solidFill>
                  <a:schemeClr val="tx1"/>
                </a:solidFill>
                <a:latin typeface="Century Gothic" panose="020B0502020202020204" pitchFamily="34" charset="0"/>
              </a:rPr>
              <a:t>Contratante</a:t>
            </a:r>
            <a:endParaRPr lang="es-MX" sz="1400" b="0" kern="0" dirty="0">
              <a:solidFill>
                <a:schemeClr val="tx1"/>
              </a:solidFill>
            </a:endParaRPr>
          </a:p>
        </p:txBody>
      </p:sp>
      <p:sp>
        <p:nvSpPr>
          <p:cNvPr id="26" name="Flecha: a la derecha 25">
            <a:extLst>
              <a:ext uri="{FF2B5EF4-FFF2-40B4-BE49-F238E27FC236}">
                <a16:creationId xmlns:a16="http://schemas.microsoft.com/office/drawing/2014/main" id="{58A605BD-3FD0-38CE-35E6-EB99296668E1}"/>
              </a:ext>
            </a:extLst>
          </p:cNvPr>
          <p:cNvSpPr/>
          <p:nvPr/>
        </p:nvSpPr>
        <p:spPr>
          <a:xfrm rot="10800000">
            <a:off x="7805589" y="4665760"/>
            <a:ext cx="457200" cy="338554"/>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8" name="Título 7">
            <a:extLst>
              <a:ext uri="{FF2B5EF4-FFF2-40B4-BE49-F238E27FC236}">
                <a16:creationId xmlns:a16="http://schemas.microsoft.com/office/drawing/2014/main" id="{FEB56EEF-B7F6-78E5-0EAD-ABDF24B2880B}"/>
              </a:ext>
            </a:extLst>
          </p:cNvPr>
          <p:cNvSpPr txBox="1">
            <a:spLocks/>
          </p:cNvSpPr>
          <p:nvPr/>
        </p:nvSpPr>
        <p:spPr>
          <a:xfrm>
            <a:off x="5241265" y="3562991"/>
            <a:ext cx="1444359" cy="215444"/>
          </a:xfrm>
          <a:prstGeom prst="rect">
            <a:avLst/>
          </a:prstGeom>
        </p:spPr>
        <p:txBody>
          <a:bodyPr wrap="square" lIns="0" tIns="0" rIns="0" bIns="0">
            <a:spAutoFit/>
          </a:bodyPr>
          <a:lstStyle>
            <a:lvl1pPr>
              <a:defRPr sz="2200" b="1" i="0">
                <a:solidFill>
                  <a:srgbClr val="1F4E79"/>
                </a:solidFill>
                <a:latin typeface="Arial"/>
                <a:ea typeface="+mj-ea"/>
                <a:cs typeface="Arial"/>
              </a:defRPr>
            </a:lvl1pPr>
          </a:lstStyle>
          <a:p>
            <a:r>
              <a:rPr lang="es-MX" sz="1400" b="0" kern="0" spc="-5" dirty="0">
                <a:solidFill>
                  <a:schemeClr val="tx1"/>
                </a:solidFill>
                <a:latin typeface="Century Gothic" panose="020B0502020202020204" pitchFamily="34" charset="0"/>
              </a:rPr>
              <a:t>Aseguradora</a:t>
            </a:r>
            <a:endParaRPr lang="es-MX" sz="1400" b="0" kern="0" dirty="0">
              <a:solidFill>
                <a:schemeClr val="tx1"/>
              </a:solidFill>
            </a:endParaRPr>
          </a:p>
        </p:txBody>
      </p:sp>
      <p:sp>
        <p:nvSpPr>
          <p:cNvPr id="5" name="Rectángulo: esquinas redondeadas 4">
            <a:extLst>
              <a:ext uri="{FF2B5EF4-FFF2-40B4-BE49-F238E27FC236}">
                <a16:creationId xmlns:a16="http://schemas.microsoft.com/office/drawing/2014/main" id="{6CA96FBC-D4F7-D8F8-3234-F6D374F49E9A}"/>
              </a:ext>
            </a:extLst>
          </p:cNvPr>
          <p:cNvSpPr/>
          <p:nvPr/>
        </p:nvSpPr>
        <p:spPr>
          <a:xfrm>
            <a:off x="4145081" y="1041379"/>
            <a:ext cx="3446292" cy="1874559"/>
          </a:xfrm>
          <a:prstGeom prst="roundRect">
            <a:avLst/>
          </a:prstGeom>
          <a:noFill/>
          <a:ln>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Rectángulo: esquinas redondeadas 9">
            <a:extLst>
              <a:ext uri="{FF2B5EF4-FFF2-40B4-BE49-F238E27FC236}">
                <a16:creationId xmlns:a16="http://schemas.microsoft.com/office/drawing/2014/main" id="{2A3ED058-B0A8-9292-CD46-278E45C64231}"/>
              </a:ext>
            </a:extLst>
          </p:cNvPr>
          <p:cNvSpPr/>
          <p:nvPr/>
        </p:nvSpPr>
        <p:spPr>
          <a:xfrm>
            <a:off x="8344851" y="1024659"/>
            <a:ext cx="3618414" cy="4844972"/>
          </a:xfrm>
          <a:prstGeom prst="roundRect">
            <a:avLst/>
          </a:prstGeom>
          <a:noFill/>
          <a:ln>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Flecha: a la derecha 10">
            <a:extLst>
              <a:ext uri="{FF2B5EF4-FFF2-40B4-BE49-F238E27FC236}">
                <a16:creationId xmlns:a16="http://schemas.microsoft.com/office/drawing/2014/main" id="{A9E6E74F-0624-4B87-16D6-CF903F121E50}"/>
              </a:ext>
            </a:extLst>
          </p:cNvPr>
          <p:cNvSpPr/>
          <p:nvPr/>
        </p:nvSpPr>
        <p:spPr>
          <a:xfrm>
            <a:off x="7705919" y="1718082"/>
            <a:ext cx="457200" cy="338554"/>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8B18DD0C-FEC0-B33B-3656-B78E5276741E}"/>
              </a:ext>
            </a:extLst>
          </p:cNvPr>
          <p:cNvSpPr txBox="1"/>
          <p:nvPr/>
        </p:nvSpPr>
        <p:spPr>
          <a:xfrm>
            <a:off x="8464518" y="1266869"/>
            <a:ext cx="3405042" cy="3985706"/>
          </a:xfrm>
          <a:prstGeom prst="rect">
            <a:avLst/>
          </a:prstGeom>
          <a:noFill/>
        </p:spPr>
        <p:txBody>
          <a:bodyPr wrap="square">
            <a:spAutoFit/>
          </a:bodyPr>
          <a:lstStyle/>
          <a:p>
            <a:pPr algn="just"/>
            <a:r>
              <a:rPr lang="es-MX" sz="1100" dirty="0">
                <a:latin typeface="Century Gothic" panose="020B0502020202020204" pitchFamily="34" charset="0"/>
              </a:rPr>
              <a:t>Recaba la siguiente documentación:</a:t>
            </a:r>
          </a:p>
          <a:p>
            <a:pPr algn="just"/>
            <a:endParaRPr lang="es-MX" sz="1100" dirty="0">
              <a:latin typeface="Century Gothic" panose="020B0502020202020204" pitchFamily="34" charset="0"/>
            </a:endParaRPr>
          </a:p>
          <a:p>
            <a:pPr algn="just"/>
            <a:r>
              <a:rPr lang="es-MX" sz="1100" dirty="0">
                <a:latin typeface="Century Gothic" panose="020B0502020202020204" pitchFamily="34" charset="0"/>
              </a:rPr>
              <a:t>-Formato de reclamación de siniestro vida.</a:t>
            </a:r>
          </a:p>
          <a:p>
            <a:pPr algn="just"/>
            <a:r>
              <a:rPr lang="es-MX" sz="1100" dirty="0">
                <a:latin typeface="Century Gothic" panose="020B0502020202020204" pitchFamily="34" charset="0"/>
              </a:rPr>
              <a:t>-Acta de nacimiento del asegurado y beneficiario.</a:t>
            </a:r>
          </a:p>
          <a:p>
            <a:pPr algn="just"/>
            <a:r>
              <a:rPr lang="es-MX" sz="1100" dirty="0">
                <a:latin typeface="Century Gothic" panose="020B0502020202020204" pitchFamily="34" charset="0"/>
              </a:rPr>
              <a:t>-Acta de fallecimiento del asegurado.</a:t>
            </a:r>
          </a:p>
          <a:p>
            <a:pPr algn="just"/>
            <a:r>
              <a:rPr lang="es-MX" sz="1100" dirty="0">
                <a:latin typeface="Century Gothic" panose="020B0502020202020204" pitchFamily="34" charset="0"/>
              </a:rPr>
              <a:t>-Copia legible de la identificación oficial del asegurado y beneficiario.</a:t>
            </a:r>
          </a:p>
          <a:p>
            <a:pPr algn="just"/>
            <a:r>
              <a:rPr lang="es-MX" sz="1100" dirty="0">
                <a:latin typeface="Century Gothic" panose="020B0502020202020204" pitchFamily="34" charset="0"/>
              </a:rPr>
              <a:t>-Constancia de estudios del alumno asegurado.</a:t>
            </a:r>
          </a:p>
          <a:p>
            <a:pPr algn="just"/>
            <a:r>
              <a:rPr lang="es-MX" sz="1100" dirty="0">
                <a:latin typeface="Century Gothic" panose="020B0502020202020204" pitchFamily="34" charset="0"/>
              </a:rPr>
              <a:t>--Comprobante actualizado de domicilio vigente y legible del beneficiario.</a:t>
            </a:r>
          </a:p>
          <a:p>
            <a:pPr algn="just"/>
            <a:r>
              <a:rPr lang="es-MX" sz="1100" dirty="0">
                <a:latin typeface="Century Gothic" panose="020B0502020202020204" pitchFamily="34" charset="0"/>
              </a:rPr>
              <a:t>-Estado de cuenta bancario vigente y legible del beneficiario.</a:t>
            </a:r>
          </a:p>
          <a:p>
            <a:pPr algn="just"/>
            <a:r>
              <a:rPr lang="es-MX" sz="1100" dirty="0">
                <a:latin typeface="Century Gothic" panose="020B0502020202020204" pitchFamily="34" charset="0"/>
              </a:rPr>
              <a:t>-Copia Certificada del acta del Ministerio Público completa en caso de muerte accidental.</a:t>
            </a:r>
          </a:p>
          <a:p>
            <a:pPr algn="just"/>
            <a:r>
              <a:rPr lang="es-MX" sz="1100" dirty="0">
                <a:latin typeface="Century Gothic" panose="020B0502020202020204" pitchFamily="34" charset="0"/>
              </a:rPr>
              <a:t>-En caso de que el (la) beneficiario (a) sea esposo (a) o concubino (a), deberá acreditarlo mediante el acta de matrimonio con una vigencia no mayor a un año, declaración judicial o constancia de concubinato.</a:t>
            </a:r>
          </a:p>
        </p:txBody>
      </p:sp>
      <p:sp>
        <p:nvSpPr>
          <p:cNvPr id="32" name="Rectángulo: esquinas redondeadas 31">
            <a:extLst>
              <a:ext uri="{FF2B5EF4-FFF2-40B4-BE49-F238E27FC236}">
                <a16:creationId xmlns:a16="http://schemas.microsoft.com/office/drawing/2014/main" id="{6C7C7549-708B-641B-0BAA-44106D1C39AD}"/>
              </a:ext>
            </a:extLst>
          </p:cNvPr>
          <p:cNvSpPr/>
          <p:nvPr/>
        </p:nvSpPr>
        <p:spPr>
          <a:xfrm>
            <a:off x="4214803" y="3879897"/>
            <a:ext cx="3446292" cy="1972147"/>
          </a:xfrm>
          <a:prstGeom prst="roundRect">
            <a:avLst/>
          </a:prstGeom>
          <a:noFill/>
          <a:ln>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3" name="CuadroTexto 32">
            <a:extLst>
              <a:ext uri="{FF2B5EF4-FFF2-40B4-BE49-F238E27FC236}">
                <a16:creationId xmlns:a16="http://schemas.microsoft.com/office/drawing/2014/main" id="{58EA1335-4EC0-099E-B2C6-9E9F5E9357B4}"/>
              </a:ext>
            </a:extLst>
          </p:cNvPr>
          <p:cNvSpPr txBox="1"/>
          <p:nvPr/>
        </p:nvSpPr>
        <p:spPr>
          <a:xfrm>
            <a:off x="4383136" y="4311546"/>
            <a:ext cx="3109627" cy="938719"/>
          </a:xfrm>
          <a:prstGeom prst="rect">
            <a:avLst/>
          </a:prstGeom>
          <a:noFill/>
        </p:spPr>
        <p:txBody>
          <a:bodyPr wrap="square">
            <a:spAutoFit/>
          </a:bodyPr>
          <a:lstStyle/>
          <a:p>
            <a:pPr algn="just"/>
            <a:r>
              <a:rPr lang="es-MX" sz="1100" dirty="0">
                <a:latin typeface="Century Gothic" panose="020B0502020202020204" pitchFamily="34" charset="0"/>
              </a:rPr>
              <a:t>Recibe y revisa documentación.</a:t>
            </a:r>
          </a:p>
          <a:p>
            <a:pPr algn="just"/>
            <a:endParaRPr lang="es-MX" sz="1100" dirty="0">
              <a:latin typeface="Century Gothic" panose="020B0502020202020204" pitchFamily="34" charset="0"/>
            </a:endParaRPr>
          </a:p>
          <a:p>
            <a:pPr algn="just"/>
            <a:r>
              <a:rPr lang="es-MX" sz="1100" dirty="0">
                <a:latin typeface="Century Gothic" panose="020B0502020202020204" pitchFamily="34" charset="0"/>
              </a:rPr>
              <a:t>Emite dictamen de procedencia o improcedencia del siniestro.</a:t>
            </a:r>
          </a:p>
          <a:p>
            <a:pPr algn="just"/>
            <a:endParaRPr lang="es-MX" sz="1100" dirty="0">
              <a:latin typeface="Century Gothic" panose="020B0502020202020204" pitchFamily="34" charset="0"/>
            </a:endParaRPr>
          </a:p>
        </p:txBody>
      </p:sp>
      <p:sp>
        <p:nvSpPr>
          <p:cNvPr id="34" name="Flecha: a la derecha 33">
            <a:extLst>
              <a:ext uri="{FF2B5EF4-FFF2-40B4-BE49-F238E27FC236}">
                <a16:creationId xmlns:a16="http://schemas.microsoft.com/office/drawing/2014/main" id="{8DE7F2AC-942C-62BE-955E-40409ECF65C4}"/>
              </a:ext>
            </a:extLst>
          </p:cNvPr>
          <p:cNvSpPr/>
          <p:nvPr/>
        </p:nvSpPr>
        <p:spPr>
          <a:xfrm rot="10800000">
            <a:off x="3559307" y="4647500"/>
            <a:ext cx="457200" cy="338554"/>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5" name="Rectángulo: esquinas redondeadas 34">
            <a:extLst>
              <a:ext uri="{FF2B5EF4-FFF2-40B4-BE49-F238E27FC236}">
                <a16:creationId xmlns:a16="http://schemas.microsoft.com/office/drawing/2014/main" id="{3C0B24FA-BFD9-07BD-4A60-5AE2A9300E37}"/>
              </a:ext>
            </a:extLst>
          </p:cNvPr>
          <p:cNvSpPr/>
          <p:nvPr/>
        </p:nvSpPr>
        <p:spPr>
          <a:xfrm>
            <a:off x="198654" y="3922737"/>
            <a:ext cx="3230395" cy="1946894"/>
          </a:xfrm>
          <a:prstGeom prst="roundRect">
            <a:avLst/>
          </a:prstGeom>
          <a:noFill/>
          <a:ln>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6" name="Título 7">
            <a:extLst>
              <a:ext uri="{FF2B5EF4-FFF2-40B4-BE49-F238E27FC236}">
                <a16:creationId xmlns:a16="http://schemas.microsoft.com/office/drawing/2014/main" id="{C6F8BB01-E9F6-5CAF-2227-714F84F2CDC9}"/>
              </a:ext>
            </a:extLst>
          </p:cNvPr>
          <p:cNvSpPr txBox="1">
            <a:spLocks/>
          </p:cNvSpPr>
          <p:nvPr/>
        </p:nvSpPr>
        <p:spPr>
          <a:xfrm>
            <a:off x="1046674" y="3640145"/>
            <a:ext cx="1534354" cy="215444"/>
          </a:xfrm>
          <a:prstGeom prst="rect">
            <a:avLst/>
          </a:prstGeom>
        </p:spPr>
        <p:txBody>
          <a:bodyPr wrap="square" lIns="0" tIns="0" rIns="0" bIns="0">
            <a:spAutoFit/>
          </a:bodyPr>
          <a:lstStyle>
            <a:lvl1pPr>
              <a:defRPr sz="2200" b="1" i="0">
                <a:solidFill>
                  <a:srgbClr val="1F4E79"/>
                </a:solidFill>
                <a:latin typeface="Arial"/>
                <a:ea typeface="+mj-ea"/>
                <a:cs typeface="Arial"/>
              </a:defRPr>
            </a:lvl1pPr>
          </a:lstStyle>
          <a:p>
            <a:r>
              <a:rPr lang="es-MX" sz="1400" b="0" kern="0" spc="-5" dirty="0">
                <a:solidFill>
                  <a:schemeClr val="tx1"/>
                </a:solidFill>
                <a:latin typeface="Century Gothic" panose="020B0502020202020204" pitchFamily="34" charset="0"/>
              </a:rPr>
              <a:t>Aseguradora</a:t>
            </a:r>
            <a:endParaRPr lang="es-MX" sz="1400" b="0" kern="0" dirty="0">
              <a:solidFill>
                <a:schemeClr val="tx1"/>
              </a:solidFill>
            </a:endParaRPr>
          </a:p>
        </p:txBody>
      </p:sp>
      <p:sp>
        <p:nvSpPr>
          <p:cNvPr id="37" name="CuadroTexto 36">
            <a:extLst>
              <a:ext uri="{FF2B5EF4-FFF2-40B4-BE49-F238E27FC236}">
                <a16:creationId xmlns:a16="http://schemas.microsoft.com/office/drawing/2014/main" id="{6482F727-8C8B-B175-F4DA-B0FC9F2AF734}"/>
              </a:ext>
            </a:extLst>
          </p:cNvPr>
          <p:cNvSpPr txBox="1"/>
          <p:nvPr/>
        </p:nvSpPr>
        <p:spPr>
          <a:xfrm>
            <a:off x="435835" y="4446278"/>
            <a:ext cx="2650266" cy="938719"/>
          </a:xfrm>
          <a:prstGeom prst="rect">
            <a:avLst/>
          </a:prstGeom>
          <a:noFill/>
        </p:spPr>
        <p:txBody>
          <a:bodyPr wrap="square">
            <a:spAutoFit/>
          </a:bodyPr>
          <a:lstStyle/>
          <a:p>
            <a:pPr algn="just"/>
            <a:r>
              <a:rPr lang="es-MX" sz="1100" dirty="0">
                <a:latin typeface="Century Gothic" panose="020B0502020202020204" pitchFamily="34" charset="0"/>
              </a:rPr>
              <a:t>Se realiza el pago procedente y se emite finiquito, el cual deberá ser firmado por el beneficiario, haciendo la devolución de este. </a:t>
            </a:r>
          </a:p>
          <a:p>
            <a:pPr algn="just"/>
            <a:endParaRPr lang="es-MX" sz="1100" dirty="0">
              <a:latin typeface="Century Gothic" panose="020B0502020202020204" pitchFamily="34" charset="0"/>
            </a:endParaRPr>
          </a:p>
        </p:txBody>
      </p:sp>
      <p:sp>
        <p:nvSpPr>
          <p:cNvPr id="38" name="object 4">
            <a:extLst>
              <a:ext uri="{FF2B5EF4-FFF2-40B4-BE49-F238E27FC236}">
                <a16:creationId xmlns:a16="http://schemas.microsoft.com/office/drawing/2014/main" id="{8566B28A-A09B-DE6E-3182-90ACC925AD3E}"/>
              </a:ext>
            </a:extLst>
          </p:cNvPr>
          <p:cNvSpPr txBox="1">
            <a:spLocks/>
          </p:cNvSpPr>
          <p:nvPr/>
        </p:nvSpPr>
        <p:spPr>
          <a:xfrm>
            <a:off x="1447800" y="5936275"/>
            <a:ext cx="8472086" cy="254685"/>
          </a:xfrm>
          <a:prstGeom prst="rect">
            <a:avLst/>
          </a:prstGeom>
        </p:spPr>
        <p:txBody>
          <a:bodyPr vert="horz" wrap="square" lIns="0" tIns="12065" rIns="0" bIns="0" rtlCol="0">
            <a:spAutoFit/>
          </a:bodyPr>
          <a:lstStyle>
            <a:lvl1pPr>
              <a:defRPr sz="2200" b="1" i="0">
                <a:solidFill>
                  <a:srgbClr val="1F4E79"/>
                </a:solidFill>
                <a:latin typeface="Arial"/>
                <a:ea typeface="+mj-ea"/>
                <a:cs typeface="Arial"/>
              </a:defRPr>
            </a:lvl1pPr>
          </a:lstStyle>
          <a:p>
            <a:pPr marL="12700" algn="just">
              <a:lnSpc>
                <a:spcPts val="2055"/>
              </a:lnSpc>
              <a:tabLst>
                <a:tab pos="240665" algn="l"/>
                <a:tab pos="241300" algn="l"/>
              </a:tabLst>
            </a:pPr>
            <a:r>
              <a:rPr lang="es-MX" sz="1450" spc="-25" dirty="0">
                <a:latin typeface="Century Gothic" panose="020B0502020202020204" pitchFamily="34" charset="0"/>
                <a:cs typeface="Calibri"/>
              </a:rPr>
              <a:t>Los datos personales recabados serán tratados de acuerdo a la protección de datos personales</a:t>
            </a:r>
            <a:endParaRPr lang="es-MX" sz="1450" dirty="0">
              <a:latin typeface="Century Gothic" panose="020B0502020202020204" pitchFamily="34" charset="0"/>
              <a:cs typeface="Calibri"/>
            </a:endParaRPr>
          </a:p>
        </p:txBody>
      </p:sp>
      <p:sp>
        <p:nvSpPr>
          <p:cNvPr id="3" name="CuadroTexto 2">
            <a:extLst>
              <a:ext uri="{FF2B5EF4-FFF2-40B4-BE49-F238E27FC236}">
                <a16:creationId xmlns:a16="http://schemas.microsoft.com/office/drawing/2014/main" id="{11290CE3-A0AF-8EE4-BB73-4F2E7BDDB260}"/>
              </a:ext>
            </a:extLst>
          </p:cNvPr>
          <p:cNvSpPr txBox="1"/>
          <p:nvPr/>
        </p:nvSpPr>
        <p:spPr>
          <a:xfrm>
            <a:off x="4554829" y="1433388"/>
            <a:ext cx="2387239" cy="800219"/>
          </a:xfrm>
          <a:prstGeom prst="rect">
            <a:avLst/>
          </a:prstGeom>
          <a:noFill/>
        </p:spPr>
        <p:txBody>
          <a:bodyPr wrap="square">
            <a:spAutoFit/>
          </a:bodyPr>
          <a:lstStyle/>
          <a:p>
            <a:pPr algn="just"/>
            <a:r>
              <a:rPr lang="es-MX" sz="1150" dirty="0">
                <a:latin typeface="Century Gothic" panose="020B0502020202020204" pitchFamily="34" charset="0"/>
              </a:rPr>
              <a:t>Le brinda a él o los beneficiarios los formatos y documentación requerida para iniciar con el proceso.</a:t>
            </a:r>
          </a:p>
        </p:txBody>
      </p:sp>
    </p:spTree>
    <p:extLst>
      <p:ext uri="{BB962C8B-B14F-4D97-AF65-F5344CB8AC3E}">
        <p14:creationId xmlns:p14="http://schemas.microsoft.com/office/powerpoint/2010/main" val="2997760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5" name="Imagen 14" descr="Icono&#10;&#10;Descripción generada automáticamente">
            <a:extLst>
              <a:ext uri="{FF2B5EF4-FFF2-40B4-BE49-F238E27FC236}">
                <a16:creationId xmlns:a16="http://schemas.microsoft.com/office/drawing/2014/main" id="{C46EF991-9F87-3D0B-14B0-4012C7E1DC55}"/>
              </a:ext>
            </a:extLst>
          </p:cNvPr>
          <p:cNvPicPr>
            <a:picLocks noChangeAspect="1"/>
          </p:cNvPicPr>
          <p:nvPr/>
        </p:nvPicPr>
        <p:blipFill>
          <a:blip r:embed="rId2">
            <a:lum bright="70000" contrast="-70000"/>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0" y="74285"/>
            <a:ext cx="4016295" cy="4016295"/>
          </a:xfrm>
          <a:prstGeom prst="rect">
            <a:avLst/>
          </a:prstGeom>
        </p:spPr>
      </p:pic>
      <p:sp>
        <p:nvSpPr>
          <p:cNvPr id="2" name="object 2"/>
          <p:cNvSpPr txBox="1">
            <a:spLocks noGrp="1"/>
          </p:cNvSpPr>
          <p:nvPr>
            <p:ph type="title"/>
          </p:nvPr>
        </p:nvSpPr>
        <p:spPr>
          <a:xfrm>
            <a:off x="6982708" y="3808636"/>
            <a:ext cx="2148964" cy="473848"/>
          </a:xfrm>
          <a:prstGeom prst="rect">
            <a:avLst/>
          </a:prstGeom>
        </p:spPr>
        <p:txBody>
          <a:bodyPr vert="horz" wrap="square" lIns="0" tIns="12065" rIns="0" bIns="0" rtlCol="0">
            <a:spAutoFit/>
          </a:bodyPr>
          <a:lstStyle/>
          <a:p>
            <a:pPr marL="12700">
              <a:lnSpc>
                <a:spcPct val="100000"/>
              </a:lnSpc>
              <a:spcBef>
                <a:spcPts val="95"/>
              </a:spcBef>
            </a:pPr>
            <a:r>
              <a:rPr sz="3000" spc="-5" dirty="0">
                <a:solidFill>
                  <a:srgbClr val="001F5F"/>
                </a:solidFill>
                <a:latin typeface="Century Gothic" panose="020B0502020202020204" pitchFamily="34" charset="0"/>
              </a:rPr>
              <a:t>¡GRACIA</a:t>
            </a:r>
            <a:r>
              <a:rPr sz="3000" spc="-20" dirty="0">
                <a:solidFill>
                  <a:srgbClr val="001F5F"/>
                </a:solidFill>
                <a:latin typeface="Century Gothic" panose="020B0502020202020204" pitchFamily="34" charset="0"/>
              </a:rPr>
              <a:t>S</a:t>
            </a:r>
            <a:r>
              <a:rPr sz="3000" spc="-5" dirty="0">
                <a:solidFill>
                  <a:srgbClr val="001F5F"/>
                </a:solidFill>
                <a:latin typeface="Century Gothic" panose="020B0502020202020204" pitchFamily="34" charset="0"/>
              </a:rPr>
              <a:t>!</a:t>
            </a:r>
            <a:endParaRPr sz="3000" dirty="0">
              <a:latin typeface="Century Gothic" panose="020B0502020202020204" pitchFamily="34" charset="0"/>
            </a:endParaRPr>
          </a:p>
        </p:txBody>
      </p:sp>
      <p:pic>
        <p:nvPicPr>
          <p:cNvPr id="3" name="object 3"/>
          <p:cNvPicPr/>
          <p:nvPr/>
        </p:nvPicPr>
        <p:blipFill>
          <a:blip r:embed="rId4" cstate="print"/>
          <a:stretch>
            <a:fillRect/>
          </a:stretch>
        </p:blipFill>
        <p:spPr>
          <a:xfrm>
            <a:off x="0" y="6208393"/>
            <a:ext cx="12191999" cy="590548"/>
          </a:xfrm>
          <a:prstGeom prst="rect">
            <a:avLst/>
          </a:prstGeom>
        </p:spPr>
      </p:pic>
      <p:pic>
        <p:nvPicPr>
          <p:cNvPr id="4" name="object 4"/>
          <p:cNvPicPr/>
          <p:nvPr/>
        </p:nvPicPr>
        <p:blipFill>
          <a:blip r:embed="rId5" cstate="print"/>
          <a:stretch>
            <a:fillRect/>
          </a:stretch>
        </p:blipFill>
        <p:spPr>
          <a:xfrm>
            <a:off x="5398026" y="5501640"/>
            <a:ext cx="2241782" cy="647700"/>
          </a:xfrm>
          <a:prstGeom prst="rect">
            <a:avLst/>
          </a:prstGeom>
        </p:spPr>
      </p:pic>
      <p:grpSp>
        <p:nvGrpSpPr>
          <p:cNvPr id="5" name="object 5"/>
          <p:cNvGrpSpPr/>
          <p:nvPr/>
        </p:nvGrpSpPr>
        <p:grpSpPr>
          <a:xfrm>
            <a:off x="0" y="-2"/>
            <a:ext cx="5123407" cy="6400802"/>
            <a:chOff x="527304" y="842771"/>
            <a:chExt cx="3416935" cy="3862071"/>
          </a:xfrm>
        </p:grpSpPr>
        <p:sp>
          <p:nvSpPr>
            <p:cNvPr id="6" name="object 6"/>
            <p:cNvSpPr/>
            <p:nvPr/>
          </p:nvSpPr>
          <p:spPr>
            <a:xfrm>
              <a:off x="527304" y="842772"/>
              <a:ext cx="3416935" cy="3862070"/>
            </a:xfrm>
            <a:custGeom>
              <a:avLst/>
              <a:gdLst/>
              <a:ahLst/>
              <a:cxnLst/>
              <a:rect l="l" t="t" r="r" b="b"/>
              <a:pathLst>
                <a:path w="3416935" h="3862070">
                  <a:moveTo>
                    <a:pt x="2478151" y="0"/>
                  </a:moveTo>
                  <a:lnTo>
                    <a:pt x="732904" y="0"/>
                  </a:lnTo>
                  <a:lnTo>
                    <a:pt x="1671573" y="1007237"/>
                  </a:lnTo>
                  <a:lnTo>
                    <a:pt x="0" y="2800858"/>
                  </a:lnTo>
                  <a:lnTo>
                    <a:pt x="0" y="3861816"/>
                  </a:lnTo>
                  <a:lnTo>
                    <a:pt x="756411" y="3861816"/>
                  </a:lnTo>
                  <a:lnTo>
                    <a:pt x="3416808" y="1007237"/>
                  </a:lnTo>
                  <a:lnTo>
                    <a:pt x="2478151" y="0"/>
                  </a:lnTo>
                  <a:close/>
                </a:path>
              </a:pathLst>
            </a:custGeom>
            <a:solidFill>
              <a:srgbClr val="1B0453"/>
            </a:solidFill>
          </p:spPr>
          <p:txBody>
            <a:bodyPr wrap="square" lIns="0" tIns="0" rIns="0" bIns="0" rtlCol="0"/>
            <a:lstStyle/>
            <a:p>
              <a:endParaRPr/>
            </a:p>
          </p:txBody>
        </p:sp>
        <p:sp>
          <p:nvSpPr>
            <p:cNvPr id="7" name="object 7"/>
            <p:cNvSpPr/>
            <p:nvPr/>
          </p:nvSpPr>
          <p:spPr>
            <a:xfrm>
              <a:off x="527304" y="842771"/>
              <a:ext cx="2186940" cy="3211195"/>
            </a:xfrm>
            <a:custGeom>
              <a:avLst/>
              <a:gdLst/>
              <a:ahLst/>
              <a:cxnLst/>
              <a:rect l="l" t="t" r="r" b="b"/>
              <a:pathLst>
                <a:path w="2186940" h="3211195">
                  <a:moveTo>
                    <a:pt x="2186940" y="862965"/>
                  </a:moveTo>
                  <a:lnTo>
                    <a:pt x="1383284" y="0"/>
                  </a:lnTo>
                  <a:lnTo>
                    <a:pt x="582688" y="0"/>
                  </a:lnTo>
                  <a:lnTo>
                    <a:pt x="0" y="0"/>
                  </a:lnTo>
                  <a:lnTo>
                    <a:pt x="0" y="119253"/>
                  </a:lnTo>
                  <a:lnTo>
                    <a:pt x="0" y="1606677"/>
                  </a:lnTo>
                  <a:lnTo>
                    <a:pt x="0" y="2185416"/>
                  </a:lnTo>
                  <a:lnTo>
                    <a:pt x="0" y="3211068"/>
                  </a:lnTo>
                  <a:lnTo>
                    <a:pt x="2186940" y="862965"/>
                  </a:lnTo>
                  <a:close/>
                </a:path>
              </a:pathLst>
            </a:custGeom>
            <a:solidFill>
              <a:srgbClr val="001F5F">
                <a:alpha val="70195"/>
              </a:srgbClr>
            </a:solidFill>
          </p:spPr>
          <p:txBody>
            <a:bodyPr wrap="square" lIns="0" tIns="0" rIns="0" bIns="0" rtlCol="0"/>
            <a:lstStyle/>
            <a:p>
              <a:endParaRPr/>
            </a:p>
          </p:txBody>
        </p:sp>
      </p:grpSp>
      <p:pic>
        <p:nvPicPr>
          <p:cNvPr id="9" name="object 9"/>
          <p:cNvPicPr/>
          <p:nvPr/>
        </p:nvPicPr>
        <p:blipFill>
          <a:blip r:embed="rId6" cstate="print"/>
          <a:stretch>
            <a:fillRect/>
          </a:stretch>
        </p:blipFill>
        <p:spPr>
          <a:xfrm>
            <a:off x="9172546" y="4870703"/>
            <a:ext cx="2211454" cy="647700"/>
          </a:xfrm>
          <a:prstGeom prst="rect">
            <a:avLst/>
          </a:prstGeom>
        </p:spPr>
      </p:pic>
      <p:pic>
        <p:nvPicPr>
          <p:cNvPr id="10" name="object 10"/>
          <p:cNvPicPr/>
          <p:nvPr/>
        </p:nvPicPr>
        <p:blipFill>
          <a:blip r:embed="rId7" cstate="print"/>
          <a:stretch>
            <a:fillRect/>
          </a:stretch>
        </p:blipFill>
        <p:spPr>
          <a:xfrm>
            <a:off x="2280208" y="4923143"/>
            <a:ext cx="834515" cy="346017"/>
          </a:xfrm>
          <a:prstGeom prst="rect">
            <a:avLst/>
          </a:prstGeom>
        </p:spPr>
      </p:pic>
      <p:pic>
        <p:nvPicPr>
          <p:cNvPr id="11" name="object 11"/>
          <p:cNvPicPr/>
          <p:nvPr/>
        </p:nvPicPr>
        <p:blipFill>
          <a:blip r:embed="rId8" cstate="print"/>
          <a:stretch>
            <a:fillRect/>
          </a:stretch>
        </p:blipFill>
        <p:spPr>
          <a:xfrm>
            <a:off x="3328508" y="4958361"/>
            <a:ext cx="990414" cy="295268"/>
          </a:xfrm>
          <a:prstGeom prst="rect">
            <a:avLst/>
          </a:prstGeom>
        </p:spPr>
      </p:pic>
      <p:pic>
        <p:nvPicPr>
          <p:cNvPr id="12" name="object 12"/>
          <p:cNvPicPr/>
          <p:nvPr/>
        </p:nvPicPr>
        <p:blipFill>
          <a:blip r:embed="rId9" cstate="print"/>
          <a:stretch>
            <a:fillRect/>
          </a:stretch>
        </p:blipFill>
        <p:spPr>
          <a:xfrm>
            <a:off x="7257327" y="4953748"/>
            <a:ext cx="1688524" cy="299881"/>
          </a:xfrm>
          <a:prstGeom prst="rect">
            <a:avLst/>
          </a:prstGeom>
        </p:spPr>
      </p:pic>
      <p:pic>
        <p:nvPicPr>
          <p:cNvPr id="13" name="object 13"/>
          <p:cNvPicPr/>
          <p:nvPr/>
        </p:nvPicPr>
        <p:blipFill>
          <a:blip r:embed="rId10" cstate="print"/>
          <a:stretch>
            <a:fillRect/>
          </a:stretch>
        </p:blipFill>
        <p:spPr>
          <a:xfrm>
            <a:off x="4497365" y="4981471"/>
            <a:ext cx="1130743" cy="290654"/>
          </a:xfrm>
          <a:prstGeom prst="rect">
            <a:avLst/>
          </a:prstGeom>
        </p:spPr>
      </p:pic>
      <p:pic>
        <p:nvPicPr>
          <p:cNvPr id="14" name="object 14"/>
          <p:cNvPicPr/>
          <p:nvPr/>
        </p:nvPicPr>
        <p:blipFill>
          <a:blip r:embed="rId11" cstate="print"/>
          <a:stretch>
            <a:fillRect/>
          </a:stretch>
        </p:blipFill>
        <p:spPr>
          <a:xfrm>
            <a:off x="5860028" y="4968555"/>
            <a:ext cx="1122680" cy="293486"/>
          </a:xfrm>
          <a:prstGeom prst="rect">
            <a:avLst/>
          </a:prstGeom>
        </p:spPr>
      </p:pic>
      <p:pic>
        <p:nvPicPr>
          <p:cNvPr id="16" name="Imagen 15" descr="Un conjunto de letras blancas en un fondo blanco&#10;&#10;Descripción generada automáticamente con confianza baja">
            <a:extLst>
              <a:ext uri="{FF2B5EF4-FFF2-40B4-BE49-F238E27FC236}">
                <a16:creationId xmlns:a16="http://schemas.microsoft.com/office/drawing/2014/main" id="{8C8368B1-EF64-E4E5-575C-A5547AF34573}"/>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248400" y="74285"/>
            <a:ext cx="3964152" cy="3367787"/>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462C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552</TotalTime>
  <Words>423</Words>
  <Application>Microsoft Office PowerPoint</Application>
  <PresentationFormat>Panorámica</PresentationFormat>
  <Paragraphs>38</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Century Gothic</vt:lpstr>
      <vt:lpstr>Office Theme</vt:lpstr>
      <vt:lpstr>Presentación de PowerPoint</vt:lpstr>
      <vt:lpstr>ASEGURADOS.  ALUMNOS DE LA UNIVERSIDAD AUTONOMA DEL ESTADO DE MORELOS.  PLAN.  PÓLIZA DE SEGURO DE VIDA GRUPO.  VIGENCIA. DE LAS 00:00 HRS DEL 01 DE AGOSTO DE 2024 A LAS 23:59 HRS DEL 31 DE JULIO DE 2025.   AUTO ADMINISTRACIÓN:   SE ENTENDERÁ COMO LA FORMA DE ASEGURAMIENTO EN LA QUE NO SE REQUIEREN LOS CONSENTIMIENTOS INDIVIDUALES DE CADA ALUMNO PARA DARLOS DE ALTA EN EL SEGURO CONTRATADO, BASTA CON UN LISTADO VALIDADO DE TODA LA POBLACIÓN ESTUDIANTIL.  </vt:lpstr>
      <vt:lpstr>BENEFICIOS CUBIERTOS</vt:lpstr>
      <vt:lpstr>PROCESO DE INDEMINIZACIÓN POR FALLECIMIENTO</vt:lpstr>
      <vt:lpstr>¡GRACIAS!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laura sugey</cp:lastModifiedBy>
  <cp:revision>52</cp:revision>
  <dcterms:created xsi:type="dcterms:W3CDTF">2024-08-19T22:04:40Z</dcterms:created>
  <dcterms:modified xsi:type="dcterms:W3CDTF">2024-11-25T21:17:27Z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2023-07-05T00:00:00Z</vt:filetime>
  </property>
  <property fmtid="{D5CDD505-2E9C-101B-9397-08002B2CF9AE}" pid="3" name="Creator">
    <vt:lpwstr>Microsoft® PowerPoint® para Microsoft 365</vt:lpwstr>
  </property>
  <property fmtid="{D5CDD505-2E9C-101B-9397-08002B2CF9AE}" pid="4" name="LastSaved">
    <vt:filetime>2024-08-19T00:00:00Z</vt:filetime>
  </property>
</Properties>
</file>